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48" r:id="rId2"/>
  </p:sldMasterIdLst>
  <p:notesMasterIdLst>
    <p:notesMasterId r:id="rId19"/>
  </p:notesMasterIdLst>
  <p:sldIdLst>
    <p:sldId id="320" r:id="rId3"/>
    <p:sldId id="321" r:id="rId4"/>
    <p:sldId id="323" r:id="rId5"/>
    <p:sldId id="324" r:id="rId6"/>
    <p:sldId id="325" r:id="rId7"/>
    <p:sldId id="327" r:id="rId8"/>
    <p:sldId id="331" r:id="rId9"/>
    <p:sldId id="334" r:id="rId10"/>
    <p:sldId id="335" r:id="rId11"/>
    <p:sldId id="337" r:id="rId12"/>
    <p:sldId id="338" r:id="rId13"/>
    <p:sldId id="342" r:id="rId14"/>
    <p:sldId id="351" r:id="rId15"/>
    <p:sldId id="344" r:id="rId16"/>
    <p:sldId id="347" r:id="rId17"/>
    <p:sldId id="35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5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4673" autoAdjust="0"/>
  </p:normalViewPr>
  <p:slideViewPr>
    <p:cSldViewPr>
      <p:cViewPr>
        <p:scale>
          <a:sx n="77" d="100"/>
          <a:sy n="77" d="100"/>
        </p:scale>
        <p:origin x="-121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F4BED-7943-4555-A289-EB519CFD8C61}" type="datetimeFigureOut">
              <a:rPr lang="en-US" smtClean="0"/>
              <a:pPr/>
              <a:t>8/16/2013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473A5-415E-473D-AC0B-7B38B5ED4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25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695D8A-79D4-4FEC-A6B7-2CA027ED7430}" type="datetimeFigureOut">
              <a:rPr lang="en-US" smtClean="0"/>
              <a:pPr/>
              <a:t>8/16/2013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B9ED95-0E49-4D2B-B71F-E1B5F754A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2"/>
          <a:srcRect r="7552" b="53832"/>
          <a:stretch>
            <a:fillRect/>
          </a:stretch>
        </p:blipFill>
        <p:spPr bwMode="auto">
          <a:xfrm>
            <a:off x="4648200" y="4698600"/>
            <a:ext cx="4495800" cy="21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096000"/>
            <a:ext cx="2133600" cy="365125"/>
          </a:xfrm>
          <a:prstGeom prst="rect">
            <a:avLst/>
          </a:prstGeom>
        </p:spPr>
        <p:txBody>
          <a:bodyPr/>
          <a:lstStyle/>
          <a:p>
            <a:fld id="{293BD1C7-1FE4-4224-9EE2-C7D36D9BCB6A}" type="datetimeFigureOut">
              <a:rPr lang="en-US" smtClean="0"/>
              <a:t>8/16/2013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9991A-F061-428C-B710-644136906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64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4"/>
          <a:srcRect l="2941" b="38185"/>
          <a:stretch>
            <a:fillRect/>
          </a:stretch>
        </p:blipFill>
        <p:spPr bwMode="auto">
          <a:xfrm>
            <a:off x="76200" y="76200"/>
            <a:ext cx="7543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4267200" y="2743200"/>
            <a:ext cx="4191000" cy="3581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54A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6240084"/>
            <a:ext cx="1524000" cy="46355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905625" y="6019800"/>
            <a:ext cx="942975" cy="639762"/>
          </a:xfrm>
          <a:prstGeom prst="rect">
            <a:avLst/>
          </a:prstGeom>
          <a:noFill/>
        </p:spPr>
      </p:pic>
      <p:pic>
        <p:nvPicPr>
          <p:cNvPr id="1028" name="Picture 4" descr="C:\Documents and Settings\cheryl.bonnes\Desktop\CSB Folders\NOAA\NOAA and DOC logos\NOAA Logo\NOAA logo 2012\noaa-fisheries-rgb-2line-horizontal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6172200"/>
            <a:ext cx="1487427" cy="519112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387" y="5943600"/>
            <a:ext cx="687307" cy="838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4"/>
          <a:srcRect r="7552" b="53832"/>
          <a:stretch>
            <a:fillRect/>
          </a:stretch>
        </p:blipFill>
        <p:spPr bwMode="auto">
          <a:xfrm>
            <a:off x="5562600" y="5029200"/>
            <a:ext cx="3581400" cy="172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685800" y="6172200"/>
            <a:ext cx="38100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609600" y="304800"/>
            <a:ext cx="8229600" cy="914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54A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upload.wikimedia.org/wikipedia/commons/1/19/Beluga03.jp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3124200"/>
            <a:ext cx="396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Cetacean BINGO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2600" y="4495800"/>
            <a:ext cx="1981200" cy="1752600"/>
          </a:xfrm>
        </p:spPr>
        <p:txBody>
          <a:bodyPr/>
          <a:lstStyle/>
          <a:p>
            <a:r>
              <a:rPr lang="en-US" dirty="0" smtClean="0"/>
              <a:t>Call list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94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:\Content for App\GMIX.illustrations.Phone.apps\Dolphins\Delphinidae\BottlenoseDolphi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90800"/>
            <a:ext cx="70866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9.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2819399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</a:rPr>
              <a:t>This </a:t>
            </a:r>
            <a:r>
              <a:rPr lang="en-US" sz="4400" b="1" dirty="0" smtClean="0">
                <a:solidFill>
                  <a:srgbClr val="002060"/>
                </a:solidFill>
              </a:rPr>
              <a:t>marine mammal looks like it is smiling. 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5181600"/>
            <a:ext cx="354639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ANSWER: </a:t>
            </a:r>
            <a:r>
              <a:rPr lang="en-US" b="1" dirty="0" smtClean="0">
                <a:solidFill>
                  <a:srgbClr val="FF0000"/>
                </a:solidFill>
              </a:rPr>
              <a:t>Dolphin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10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10.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1066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002060"/>
                </a:solidFill>
                <a:latin typeface="+mj-lt"/>
              </a:rPr>
              <a:t>This whale has a white chin.</a:t>
            </a:r>
            <a:endParaRPr lang="en-US" sz="4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7"/>
          <a:stretch/>
        </p:blipFill>
        <p:spPr bwMode="auto">
          <a:xfrm>
            <a:off x="1600200" y="2514600"/>
            <a:ext cx="661035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43232" y="4953000"/>
            <a:ext cx="46482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ANSWER: </a:t>
            </a:r>
            <a:r>
              <a:rPr lang="en-US" b="1" dirty="0" smtClean="0">
                <a:solidFill>
                  <a:srgbClr val="FF0000"/>
                </a:solidFill>
              </a:rPr>
              <a:t>Bowhead whale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9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11.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438401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</a:rPr>
              <a:t>These whales have one long tooth that grows out of the front of their jaws.</a:t>
            </a:r>
            <a:endParaRPr lang="en-US" sz="4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2819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 smtClean="0">
                <a:solidFill>
                  <a:srgbClr val="002060"/>
                </a:solidFill>
              </a:rPr>
              <a:t>ANSWER: </a:t>
            </a:r>
            <a:r>
              <a:rPr lang="en-US" b="1" dirty="0" smtClean="0">
                <a:solidFill>
                  <a:srgbClr val="FF0000"/>
                </a:solidFill>
              </a:rPr>
              <a:t>Narwhal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http://www.noaanews.noaa.gov/stories2010/images/narwhal_pod_hir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144" y="3425825"/>
            <a:ext cx="5486856" cy="284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6273225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Photo credit:</a:t>
            </a:r>
            <a:r>
              <a:rPr lang="en-US" sz="1400" b="1" dirty="0"/>
              <a:t> </a:t>
            </a:r>
            <a:r>
              <a:rPr lang="en-US" sz="1400" dirty="0"/>
              <a:t>NOAA/University of Washington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10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:\Content for App\GMIX.illustrations.Phone.apps\Dolphins\Delphinidae\Short Fin Pilo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84954"/>
            <a:ext cx="6705600" cy="24538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+mn-lt"/>
              </a:rPr>
              <a:t>12.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1"/>
            <a:ext cx="8458201" cy="1676400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</a:rPr>
              <a:t>This toothed whale has a large, round head. 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19600" y="2514600"/>
            <a:ext cx="4250267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 smtClean="0">
                <a:solidFill>
                  <a:srgbClr val="002060"/>
                </a:solidFill>
              </a:rPr>
              <a:t>ANSWER: </a:t>
            </a:r>
            <a:r>
              <a:rPr lang="en-US" b="1" dirty="0" smtClean="0">
                <a:solidFill>
                  <a:srgbClr val="FF0000"/>
                </a:solidFill>
              </a:rPr>
              <a:t>Pilot whale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5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13.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38399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  <a:latin typeface="+mj-lt"/>
              </a:rPr>
              <a:t>This whale is the largest </a:t>
            </a:r>
            <a:r>
              <a:rPr lang="en-US" sz="4400" b="1" dirty="0" smtClean="0">
                <a:solidFill>
                  <a:srgbClr val="002060"/>
                </a:solidFill>
                <a:latin typeface="+mj-lt"/>
              </a:rPr>
              <a:t>toothed whale. </a:t>
            </a:r>
            <a:endParaRPr lang="en-US" sz="4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2667" y="335280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ANSWER: </a:t>
            </a:r>
            <a:r>
              <a:rPr lang="en-US" b="1" dirty="0" smtClean="0">
                <a:solidFill>
                  <a:srgbClr val="FF0000"/>
                </a:solidFill>
              </a:rPr>
              <a:t>Sperm whale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G:\Content for App\GMIX.illustrations.Phone.apps\Whales\Physeteridae\SpermWha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64" y="3962400"/>
            <a:ext cx="6715125" cy="1666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74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:\Content for App\GMIX.illustrations.Phone.apps\Dolphins\Delphinidae\KillerWhal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2858"/>
            <a:ext cx="6256866" cy="30459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+mn-lt"/>
              </a:rPr>
              <a:t>14.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524000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</a:rPr>
              <a:t>This whale </a:t>
            </a:r>
            <a:r>
              <a:rPr lang="en-US" sz="4400" b="1" dirty="0" smtClean="0">
                <a:solidFill>
                  <a:srgbClr val="002060"/>
                </a:solidFill>
              </a:rPr>
              <a:t>is also called “killer whale.”</a:t>
            </a:r>
            <a:endParaRPr lang="en-US" sz="4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1" y="2819400"/>
            <a:ext cx="7086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 smtClean="0">
                <a:solidFill>
                  <a:srgbClr val="002060"/>
                </a:solidFill>
              </a:rPr>
              <a:t>ANSWER: </a:t>
            </a:r>
            <a:r>
              <a:rPr lang="en-US" b="1" dirty="0" smtClean="0">
                <a:solidFill>
                  <a:srgbClr val="FF0000"/>
                </a:solidFill>
              </a:rPr>
              <a:t>Orca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70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15.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743199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</a:rPr>
              <a:t>These whales are often bitten by cookie cutter sharks. That leaves circle-shaped scars on their skin.</a:t>
            </a:r>
          </a:p>
        </p:txBody>
      </p:sp>
      <p:pic>
        <p:nvPicPr>
          <p:cNvPr id="6" name="Picture 5" descr="G:\Content for App\GMIX.illustrations.Phone.apps\Whales\Balaenoperidae\SeiWha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86" y="3731740"/>
            <a:ext cx="7026876" cy="19709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5562600"/>
            <a:ext cx="4114801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 smtClean="0">
                <a:solidFill>
                  <a:srgbClr val="002060"/>
                </a:solidFill>
              </a:rPr>
              <a:t>ANSWER: </a:t>
            </a:r>
            <a:r>
              <a:rPr lang="en-US" b="1" dirty="0" err="1" smtClean="0">
                <a:solidFill>
                  <a:srgbClr val="FF0000"/>
                </a:solidFill>
              </a:rPr>
              <a:t>Sei</a:t>
            </a:r>
            <a:r>
              <a:rPr lang="en-US" b="1" dirty="0" smtClean="0">
                <a:solidFill>
                  <a:srgbClr val="FF0000"/>
                </a:solidFill>
              </a:rPr>
              <a:t> whale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8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1.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362201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 smtClean="0">
                <a:solidFill>
                  <a:srgbClr val="002060"/>
                </a:solidFill>
              </a:rPr>
              <a:t>Some people call these </a:t>
            </a:r>
            <a:r>
              <a:rPr lang="en-US" sz="4400" b="1" dirty="0">
                <a:solidFill>
                  <a:srgbClr val="002060"/>
                </a:solidFill>
              </a:rPr>
              <a:t>whales </a:t>
            </a:r>
            <a:r>
              <a:rPr lang="en-US" sz="4400" b="1" dirty="0" smtClean="0">
                <a:solidFill>
                  <a:srgbClr val="002060"/>
                </a:solidFill>
              </a:rPr>
              <a:t>“</a:t>
            </a:r>
            <a:r>
              <a:rPr lang="en-US" sz="4400" b="1" dirty="0">
                <a:solidFill>
                  <a:srgbClr val="002060"/>
                </a:solidFill>
              </a:rPr>
              <a:t>devil fish.”</a:t>
            </a:r>
            <a:endParaRPr lang="en-US" sz="4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6787" y="3423786"/>
            <a:ext cx="2679814" cy="1224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ANSWER: </a:t>
            </a:r>
            <a:r>
              <a:rPr lang="en-US" b="1" dirty="0" smtClean="0">
                <a:solidFill>
                  <a:srgbClr val="FF0000"/>
                </a:solidFill>
              </a:rPr>
              <a:t>Gray whale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http://www.nmfs.noaa.gov/pr/images/cetaceans/graywhale_afsc-merrillgosh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580373"/>
            <a:ext cx="4174067" cy="3058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00134" y="2587693"/>
            <a:ext cx="2760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Photo credit: Merrill </a:t>
            </a:r>
            <a:r>
              <a:rPr lang="en-US" sz="1400" dirty="0" err="1" smtClean="0"/>
              <a:t>Gosho</a:t>
            </a:r>
            <a:r>
              <a:rPr lang="en-US" sz="1400" dirty="0" smtClean="0"/>
              <a:t>, NOAA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0565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2.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057400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 smtClean="0">
                <a:solidFill>
                  <a:srgbClr val="002060"/>
                </a:solidFill>
                <a:latin typeface="+mj-lt"/>
              </a:rPr>
              <a:t>This whale comes to warm Florida waters to have its babies (calves) every winter.</a:t>
            </a:r>
            <a:r>
              <a:rPr lang="en-US" sz="4400" b="1" dirty="0">
                <a:solidFill>
                  <a:srgbClr val="002060"/>
                </a:solidFill>
                <a:latin typeface="+mj-lt"/>
              </a:rPr>
              <a:t>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80694" y="3124200"/>
            <a:ext cx="41148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 smtClean="0">
                <a:solidFill>
                  <a:srgbClr val="002060"/>
                </a:solidFill>
              </a:rPr>
              <a:t>ANSWER: </a:t>
            </a:r>
            <a:r>
              <a:rPr lang="en-US" b="1" dirty="0" smtClean="0">
                <a:solidFill>
                  <a:srgbClr val="FF0000"/>
                </a:solidFill>
              </a:rPr>
              <a:t>Right whale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G:\Content for App\GMIX.illustrations.Phone.apps\Whales\Balaenidae\RightWhal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4800600" cy="2381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68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3.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676400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</a:rPr>
              <a:t>These baleen whales can swim very </a:t>
            </a:r>
            <a:r>
              <a:rPr lang="en-US" sz="4400" b="1" dirty="0" smtClean="0">
                <a:solidFill>
                  <a:srgbClr val="002060"/>
                </a:solidFill>
              </a:rPr>
              <a:t>fast.</a:t>
            </a:r>
            <a:endParaRPr lang="en-US" sz="4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0427" y="2895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 smtClean="0">
                <a:solidFill>
                  <a:srgbClr val="002060"/>
                </a:solidFill>
              </a:rPr>
              <a:t>ANSWER: </a:t>
            </a:r>
            <a:r>
              <a:rPr lang="en-US" b="1" dirty="0" err="1" smtClean="0">
                <a:solidFill>
                  <a:srgbClr val="FF0000"/>
                </a:solidFill>
              </a:rPr>
              <a:t>Minke</a:t>
            </a:r>
            <a:r>
              <a:rPr lang="en-US" b="1" dirty="0" smtClean="0">
                <a:solidFill>
                  <a:srgbClr val="FF0000"/>
                </a:solidFill>
              </a:rPr>
              <a:t> whale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G:\Content for App\GMIX.illustrations.Phone.apps\Whales\Balaenoperidae\MinkeWhal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59" y="3810000"/>
            <a:ext cx="7162800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433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:\Content for App\GMIX.illustrations.Phone.apps\Whales\Balaenoperidae\HumpBackWhal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0"/>
            <a:ext cx="5945982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4.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438399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</a:rPr>
              <a:t>Each of these whales has a different </a:t>
            </a:r>
            <a:r>
              <a:rPr lang="en-US" sz="4400" b="1" dirty="0" smtClean="0">
                <a:solidFill>
                  <a:srgbClr val="002060"/>
                </a:solidFill>
              </a:rPr>
              <a:t>white pattern under </a:t>
            </a:r>
            <a:r>
              <a:rPr lang="en-US" sz="4400" b="1" dirty="0">
                <a:solidFill>
                  <a:srgbClr val="002060"/>
                </a:solidFill>
              </a:rPr>
              <a:t>its tail fluke.</a:t>
            </a:r>
            <a:endParaRPr lang="en-US" sz="4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2667" y="4495800"/>
            <a:ext cx="3750733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ANSWER: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Humpback whale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59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5.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447800"/>
            <a:ext cx="8229600" cy="2438399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</a:rPr>
              <a:t>These toothed whales are sometimes called “puffing pigs.”</a:t>
            </a:r>
            <a:endParaRPr lang="en-US" sz="4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Picture 5" descr="G:\Content for App\GMIX.illustrations.Phone.apps\Dolphins\Delphinidae\HarborPorpois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23" y="3611262"/>
            <a:ext cx="6101443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876800" y="3276600"/>
            <a:ext cx="3522133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ANSWER: </a:t>
            </a:r>
            <a:r>
              <a:rPr lang="en-US" b="1" dirty="0" smtClean="0">
                <a:solidFill>
                  <a:srgbClr val="FF0000"/>
                </a:solidFill>
              </a:rPr>
              <a:t>Porpoise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85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:\Content for App\GMIX.illustrations.Phone.apps\Whales\Balaenoperidae\FinWha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9400"/>
            <a:ext cx="7924800" cy="22153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6.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6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</a:rPr>
              <a:t>This whale is sometimes called a finback whale.</a:t>
            </a:r>
            <a:endParaRPr lang="en-US" sz="4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5181600"/>
            <a:ext cx="3886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ANSWER: </a:t>
            </a:r>
            <a:r>
              <a:rPr lang="en-US" b="1" dirty="0" smtClean="0">
                <a:solidFill>
                  <a:srgbClr val="FF0000"/>
                </a:solidFill>
              </a:rPr>
              <a:t>Fin whale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2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7.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743199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  <a:latin typeface="+mj-lt"/>
              </a:rPr>
              <a:t>This whale is the biggest animal </a:t>
            </a:r>
            <a:r>
              <a:rPr lang="en-US" sz="4400" b="1" dirty="0" smtClean="0">
                <a:solidFill>
                  <a:srgbClr val="002060"/>
                </a:solidFill>
                <a:latin typeface="+mj-lt"/>
              </a:rPr>
              <a:t>in the world.</a:t>
            </a:r>
            <a:endParaRPr lang="en-US" sz="4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2667" y="5257800"/>
            <a:ext cx="82296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ANSWER: </a:t>
            </a:r>
            <a:r>
              <a:rPr lang="en-US" b="1" dirty="0" smtClean="0">
                <a:solidFill>
                  <a:srgbClr val="FF0000"/>
                </a:solidFill>
              </a:rPr>
              <a:t>Blue whale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G:\Content for App\GMIX.illustrations.Phone.apps\Whales\Balaenoperidae\BlueWha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0"/>
            <a:ext cx="7848600" cy="19884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478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8.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245" y="1219200"/>
            <a:ext cx="8229600" cy="2514599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  <a:latin typeface="+mj-lt"/>
              </a:rPr>
              <a:t>This whale is born dark gray but becomes snowy white as it </a:t>
            </a:r>
            <a:r>
              <a:rPr lang="en-US" sz="4400" b="1" dirty="0" smtClean="0">
                <a:solidFill>
                  <a:srgbClr val="002060"/>
                </a:solidFill>
                <a:latin typeface="+mj-lt"/>
              </a:rPr>
              <a:t>grows up. It </a:t>
            </a:r>
            <a:r>
              <a:rPr lang="en-US" sz="4400" b="1" dirty="0">
                <a:solidFill>
                  <a:srgbClr val="002060"/>
                </a:solidFill>
                <a:latin typeface="+mj-lt"/>
              </a:rPr>
              <a:t>is often called “the white </a:t>
            </a:r>
            <a:r>
              <a:rPr lang="en-US" sz="4400" b="1" dirty="0" smtClean="0">
                <a:solidFill>
                  <a:srgbClr val="002060"/>
                </a:solidFill>
                <a:latin typeface="+mj-lt"/>
              </a:rPr>
              <a:t>whale.” </a:t>
            </a:r>
            <a:endParaRPr lang="en-US" sz="4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65894" y="4361364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 smtClean="0">
                <a:solidFill>
                  <a:srgbClr val="002060"/>
                </a:solidFill>
              </a:rPr>
              <a:t>ANSWER: </a:t>
            </a:r>
            <a:r>
              <a:rPr lang="en-US" b="1" dirty="0" smtClean="0">
                <a:solidFill>
                  <a:srgbClr val="FF0000"/>
                </a:solidFill>
              </a:rPr>
              <a:t>Beluga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File:Beluga03.jpg">
            <a:hlinkClick r:id="rId2"/>
          </p:cNvPr>
          <p:cNvPicPr/>
          <p:nvPr/>
        </p:nvPicPr>
        <p:blipFill>
          <a:blip r:embed="rId3" cstate="print"/>
          <a:srcRect l="11072" t="6400" r="7697" b="13867"/>
          <a:stretch>
            <a:fillRect/>
          </a:stretch>
        </p:blipFill>
        <p:spPr bwMode="auto">
          <a:xfrm>
            <a:off x="1143000" y="4038598"/>
            <a:ext cx="3830955" cy="235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3000" y="4053587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Photo credit: Greg Hume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33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12033</TotalTime>
  <Words>287</Words>
  <Application>Microsoft Office PowerPoint</Application>
  <PresentationFormat>On-screen Show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Custom Design</vt:lpstr>
      <vt:lpstr>Office Theme</vt:lpstr>
      <vt:lpstr>Cetacean BINGO</vt:lpstr>
      <vt:lpstr>1.</vt:lpstr>
      <vt:lpstr>2.</vt:lpstr>
      <vt:lpstr>3.</vt:lpstr>
      <vt:lpstr>4.</vt:lpstr>
      <vt:lpstr>5.</vt:lpstr>
      <vt:lpstr>6.</vt:lpstr>
      <vt:lpstr>7.</vt:lpstr>
      <vt:lpstr>8.</vt:lpstr>
      <vt:lpstr>9.</vt:lpstr>
      <vt:lpstr>10.</vt:lpstr>
      <vt:lpstr>11.</vt:lpstr>
      <vt:lpstr>12.</vt:lpstr>
      <vt:lpstr>13.</vt:lpstr>
      <vt:lpstr>14.</vt:lpstr>
      <vt:lpstr>15.</vt:lpstr>
    </vt:vector>
  </TitlesOfParts>
  <Company>SERO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Cheryl Bonnes</dc:creator>
  <cp:lastModifiedBy>Maia</cp:lastModifiedBy>
  <cp:revision>619</cp:revision>
  <dcterms:created xsi:type="dcterms:W3CDTF">2013-01-28T18:56:33Z</dcterms:created>
  <dcterms:modified xsi:type="dcterms:W3CDTF">2013-08-16T20:07:44Z</dcterms:modified>
</cp:coreProperties>
</file>