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48" r:id="rId2"/>
  </p:sldMasterIdLst>
  <p:notesMasterIdLst>
    <p:notesMasterId r:id="rId16"/>
  </p:notesMasterIdLst>
  <p:sldIdLst>
    <p:sldId id="346" r:id="rId3"/>
    <p:sldId id="331" r:id="rId4"/>
    <p:sldId id="333" r:id="rId5"/>
    <p:sldId id="335" r:id="rId6"/>
    <p:sldId id="337" r:id="rId7"/>
    <p:sldId id="338" r:id="rId8"/>
    <p:sldId id="339" r:id="rId9"/>
    <p:sldId id="340" r:id="rId10"/>
    <p:sldId id="341" r:id="rId11"/>
    <p:sldId id="342" r:id="rId12"/>
    <p:sldId id="343" r:id="rId13"/>
    <p:sldId id="344" r:id="rId14"/>
    <p:sldId id="34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5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62700" autoAdjust="0"/>
  </p:normalViewPr>
  <p:slideViewPr>
    <p:cSldViewPr>
      <p:cViewPr varScale="1">
        <p:scale>
          <a:sx n="58" d="100"/>
          <a:sy n="58" d="100"/>
        </p:scale>
        <p:origin x="227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EF4BED-7943-4555-A289-EB519CFD8C61}" type="datetimeFigureOut">
              <a:rPr lang="en-US" smtClean="0"/>
              <a:pPr/>
              <a:t>10/11/2019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8473A5-415E-473D-AC0B-7B38B5ED4808}" type="slidenum">
              <a:rPr lang="en-US" smtClean="0"/>
              <a:pPr/>
              <a:t>‹#›</a:t>
            </a:fld>
            <a:endParaRPr lang="en-US"/>
          </a:p>
        </p:txBody>
      </p:sp>
    </p:spTree>
    <p:extLst>
      <p:ext uri="{BB962C8B-B14F-4D97-AF65-F5344CB8AC3E}">
        <p14:creationId xmlns:p14="http://schemas.microsoft.com/office/powerpoint/2010/main" val="2819125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anveernaseer.com/migrating-geese-a-lesson-in-leadership-and-collabor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are going to learn about North Atlantic right whale migration.</a:t>
            </a:r>
          </a:p>
          <a:p>
            <a:endParaRPr lang="en-US" dirty="0"/>
          </a:p>
        </p:txBody>
      </p:sp>
      <p:sp>
        <p:nvSpPr>
          <p:cNvPr id="4" name="Slide Number Placeholder 3"/>
          <p:cNvSpPr>
            <a:spLocks noGrp="1"/>
          </p:cNvSpPr>
          <p:nvPr>
            <p:ph type="sldNum" sz="quarter" idx="10"/>
          </p:nvPr>
        </p:nvSpPr>
        <p:spPr/>
        <p:txBody>
          <a:bodyPr/>
          <a:lstStyle/>
          <a:p>
            <a:fld id="{148473A5-415E-473D-AC0B-7B38B5ED4808}" type="slidenum">
              <a:rPr lang="en-US" smtClean="0"/>
              <a:pPr/>
              <a:t>1</a:t>
            </a:fld>
            <a:endParaRPr lang="en-US"/>
          </a:p>
        </p:txBody>
      </p:sp>
    </p:spTree>
    <p:extLst>
      <p:ext uri="{BB962C8B-B14F-4D97-AF65-F5344CB8AC3E}">
        <p14:creationId xmlns:p14="http://schemas.microsoft.com/office/powerpoint/2010/main" val="3851266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As an example of satellite tracking, here is a map that shows the path of a right whale that was tracked off the coast of Florida for about a week in January, 2011. The whale had been tangled up in rope. Scientists were able to remove the rope, but they had to use sedatives on the whale. Sedatives are medicines that make the whale calm so it doesn’t swim away from the people who are trying to help it. The researchers attached a small satellite tag to the whale’s skin so they could monitor the whale and make sure it didn’t have any side effects from the sedatives. </a:t>
            </a:r>
          </a:p>
          <a:p>
            <a:endParaRPr lang="en-US" dirty="0"/>
          </a:p>
          <a:p>
            <a:r>
              <a:rPr lang="en-US" dirty="0"/>
              <a:t>http://www.noaa.gov/features/04_resources/rightwhale.html</a:t>
            </a:r>
          </a:p>
        </p:txBody>
      </p:sp>
      <p:sp>
        <p:nvSpPr>
          <p:cNvPr id="4" name="Slide Number Placeholder 3"/>
          <p:cNvSpPr>
            <a:spLocks noGrp="1"/>
          </p:cNvSpPr>
          <p:nvPr>
            <p:ph type="sldNum" sz="quarter" idx="10"/>
          </p:nvPr>
        </p:nvSpPr>
        <p:spPr/>
        <p:txBody>
          <a:bodyPr/>
          <a:lstStyle/>
          <a:p>
            <a:fld id="{F3CE502F-D1A9-4B6F-BDC1-027C4BDEA0F6}" type="slidenum">
              <a:rPr lang="en-US" smtClean="0"/>
              <a:pPr/>
              <a:t>10</a:t>
            </a:fld>
            <a:endParaRPr lang="en-US"/>
          </a:p>
        </p:txBody>
      </p:sp>
    </p:spTree>
    <p:extLst>
      <p:ext uri="{BB962C8B-B14F-4D97-AF65-F5344CB8AC3E}">
        <p14:creationId xmlns:p14="http://schemas.microsoft.com/office/powerpoint/2010/main" val="5589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Acoustic buoys—basically underwater microphones that record noises in the ocean—have been used in areas around Cape Cod to study whale movement. The devices record whale calls along with the date and time that the whale made the sounds. The data can be collected and analyzed by scientists to help them learn how the whales are moving around. The yellow ball-like device in the middle of this picture is an acoustic buoy. The researchers are getting ready to set it in place on the sea floor.</a:t>
            </a:r>
          </a:p>
          <a:p>
            <a:endParaRPr lang="en-US" dirty="0"/>
          </a:p>
        </p:txBody>
      </p:sp>
      <p:sp>
        <p:nvSpPr>
          <p:cNvPr id="4" name="Slide Number Placeholder 3"/>
          <p:cNvSpPr>
            <a:spLocks noGrp="1"/>
          </p:cNvSpPr>
          <p:nvPr>
            <p:ph type="sldNum" sz="quarter" idx="10"/>
          </p:nvPr>
        </p:nvSpPr>
        <p:spPr/>
        <p:txBody>
          <a:bodyPr/>
          <a:lstStyle/>
          <a:p>
            <a:fld id="{F3CE502F-D1A9-4B6F-BDC1-027C4BDEA0F6}" type="slidenum">
              <a:rPr lang="en-US" smtClean="0"/>
              <a:pPr/>
              <a:t>11</a:t>
            </a:fld>
            <a:endParaRPr lang="en-US"/>
          </a:p>
        </p:txBody>
      </p:sp>
    </p:spTree>
    <p:extLst>
      <p:ext uri="{BB962C8B-B14F-4D97-AF65-F5344CB8AC3E}">
        <p14:creationId xmlns:p14="http://schemas.microsoft.com/office/powerpoint/2010/main" val="2789827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 is it that the researchers are listening for? On this website [</a:t>
            </a:r>
            <a:r>
              <a:rPr lang="en-US" sz="1200" i="1" kern="1200" dirty="0">
                <a:solidFill>
                  <a:schemeClr val="tx1"/>
                </a:solidFill>
                <a:effectLst/>
                <a:latin typeface="+mn-lt"/>
                <a:ea typeface="+mn-ea"/>
                <a:cs typeface="+mn-cs"/>
              </a:rPr>
              <a:t>click on the link to navigate to the site</a:t>
            </a:r>
            <a:r>
              <a:rPr lang="en-US" sz="1200" kern="1200" dirty="0">
                <a:solidFill>
                  <a:schemeClr val="tx1"/>
                </a:solidFill>
                <a:effectLst/>
                <a:latin typeface="+mn-lt"/>
                <a:ea typeface="+mn-ea"/>
                <a:cs typeface="+mn-cs"/>
              </a:rPr>
              <a:t>], we can hear some of the different types of calls that right whales make. [</a:t>
            </a:r>
            <a:r>
              <a:rPr lang="en-US" sz="1200" i="1" kern="1200" dirty="0">
                <a:solidFill>
                  <a:schemeClr val="tx1"/>
                </a:solidFill>
                <a:effectLst/>
                <a:latin typeface="+mn-lt"/>
                <a:ea typeface="+mn-ea"/>
                <a:cs typeface="+mn-cs"/>
              </a:rPr>
              <a:t>one at a time, click on the buttons to hear the different types of calls. Make sure that your volume is turned all the way up!</a:t>
            </a:r>
            <a:r>
              <a:rPr lang="en-US" sz="1200" kern="1200" dirty="0">
                <a:solidFill>
                  <a:schemeClr val="tx1"/>
                </a:solidFill>
                <a:effectLst/>
                <a:latin typeface="+mn-lt"/>
                <a:ea typeface="+mn-ea"/>
                <a:cs typeface="+mn-cs"/>
              </a:rPr>
              <a:t>]</a:t>
            </a:r>
          </a:p>
          <a:p>
            <a:endParaRPr lang="en-US" dirty="0"/>
          </a:p>
          <a:p>
            <a:r>
              <a:rPr lang="en-US" dirty="0"/>
              <a:t>http://oceanexplorer.noaa.gov/explorations/sound01/background/seasounds/media/timeseries.html</a:t>
            </a:r>
          </a:p>
        </p:txBody>
      </p:sp>
      <p:sp>
        <p:nvSpPr>
          <p:cNvPr id="4" name="Slide Number Placeholder 3"/>
          <p:cNvSpPr>
            <a:spLocks noGrp="1"/>
          </p:cNvSpPr>
          <p:nvPr>
            <p:ph type="sldNum" sz="quarter" idx="10"/>
          </p:nvPr>
        </p:nvSpPr>
        <p:spPr/>
        <p:txBody>
          <a:bodyPr/>
          <a:lstStyle/>
          <a:p>
            <a:fld id="{F3CE502F-D1A9-4B6F-BDC1-027C4BDEA0F6}" type="slidenum">
              <a:rPr lang="en-US" smtClean="0"/>
              <a:pPr/>
              <a:t>12</a:t>
            </a:fld>
            <a:endParaRPr lang="en-US"/>
          </a:p>
        </p:txBody>
      </p:sp>
    </p:spTree>
    <p:extLst>
      <p:ext uri="{BB962C8B-B14F-4D97-AF65-F5344CB8AC3E}">
        <p14:creationId xmlns:p14="http://schemas.microsoft.com/office/powerpoint/2010/main" val="420287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Let’s review what we know about North Atlantic right whale migration.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Where are most of the North Atlantic right whales found in the spring, summer and fall? [</a:t>
            </a:r>
            <a:r>
              <a:rPr lang="en-US" sz="1200" i="1" kern="1200" dirty="0">
                <a:solidFill>
                  <a:schemeClr val="tx1"/>
                </a:solidFill>
                <a:effectLst/>
                <a:latin typeface="+mn-lt"/>
                <a:ea typeface="+mn-ea"/>
                <a:cs typeface="+mn-cs"/>
              </a:rPr>
              <a:t>In waters from Cape Cod, MA to Nova Scotia, Canada—the yellow area on the map</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Why are they here? [</a:t>
            </a:r>
            <a:r>
              <a:rPr lang="en-US" sz="1200" i="1" kern="1200" dirty="0">
                <a:solidFill>
                  <a:schemeClr val="tx1"/>
                </a:solidFill>
                <a:effectLst/>
                <a:latin typeface="+mn-lt"/>
                <a:ea typeface="+mn-ea"/>
                <a:cs typeface="+mn-cs"/>
              </a:rPr>
              <a:t>There is a lot of plankton here for the whales to eat.</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Where do pregnant female North Atlantic right whales migrate to in the winter? [</a:t>
            </a:r>
            <a:r>
              <a:rPr lang="en-US" sz="1200" i="1" kern="1200" dirty="0">
                <a:solidFill>
                  <a:schemeClr val="tx1"/>
                </a:solidFill>
                <a:effectLst/>
                <a:latin typeface="+mn-lt"/>
                <a:ea typeface="+mn-ea"/>
                <a:cs typeface="+mn-cs"/>
              </a:rPr>
              <a:t>To waters off southern Georgia and northeastern Florida—shown in orange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Why? [</a:t>
            </a:r>
            <a:r>
              <a:rPr lang="en-US" sz="1200" i="1" kern="1200" dirty="0">
                <a:solidFill>
                  <a:schemeClr val="tx1"/>
                </a:solidFill>
                <a:effectLst/>
                <a:latin typeface="+mn-lt"/>
                <a:ea typeface="+mn-ea"/>
                <a:cs typeface="+mn-cs"/>
              </a:rPr>
              <a:t>To have their calves. The warmer water is less stressful for the calf.</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long do the moms and calves stay in the warm water off Georgia and Florida? [</a:t>
            </a:r>
            <a:r>
              <a:rPr lang="en-US" sz="1200" i="1" kern="1200" dirty="0">
                <a:solidFill>
                  <a:schemeClr val="tx1"/>
                </a:solidFill>
                <a:effectLst/>
                <a:latin typeface="+mn-lt"/>
                <a:ea typeface="+mn-ea"/>
                <a:cs typeface="+mn-cs"/>
              </a:rPr>
              <a:t>They are there</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from December through March or early April</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Where do the other whales go in the winter? [</a:t>
            </a:r>
            <a:r>
              <a:rPr lang="en-US" sz="1200" i="1" kern="1200" dirty="0">
                <a:solidFill>
                  <a:schemeClr val="tx1"/>
                </a:solidFill>
                <a:effectLst/>
                <a:latin typeface="+mn-lt"/>
                <a:ea typeface="+mn-ea"/>
                <a:cs typeface="+mn-cs"/>
              </a:rPr>
              <a:t>Some juvenile whales and adult females will also spend part of the winter in the warmer southern waters. We still do not know where all of the other right whales go in the winter, but new research suggests that some of them may stay in their spring and summer feeding area year-round.]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48473A5-415E-473D-AC0B-7B38B5ED4808}" type="slidenum">
              <a:rPr lang="en-US" smtClean="0"/>
              <a:pPr/>
              <a:t>13</a:t>
            </a:fld>
            <a:endParaRPr lang="en-US"/>
          </a:p>
        </p:txBody>
      </p:sp>
    </p:spTree>
    <p:extLst>
      <p:ext uri="{BB962C8B-B14F-4D97-AF65-F5344CB8AC3E}">
        <p14:creationId xmlns:p14="http://schemas.microsoft.com/office/powerpoint/2010/main" val="178099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does “migration” mean? Many animals spend part of the year in one location, but then move to another place for part of the year—often to look for food or to breed. This movement is called migration. Can anyone name an animal that migrates? [</a:t>
            </a:r>
            <a:r>
              <a:rPr lang="en-US" sz="1200" i="1" kern="1200" dirty="0">
                <a:solidFill>
                  <a:schemeClr val="tx1"/>
                </a:solidFill>
                <a:effectLst/>
                <a:latin typeface="+mn-lt"/>
                <a:ea typeface="+mn-ea"/>
                <a:cs typeface="+mn-cs"/>
              </a:rPr>
              <a:t>Answers include many insects, especially monarch butterflies, many birds, fish and whales</a:t>
            </a:r>
            <a:r>
              <a:rPr lang="en-US" sz="1200" kern="1200" dirty="0">
                <a:solidFill>
                  <a:schemeClr val="tx1"/>
                </a:solidFill>
                <a:effectLst/>
                <a:latin typeface="+mn-lt"/>
                <a:ea typeface="+mn-ea"/>
                <a:cs typeface="+mn-cs"/>
              </a:rPr>
              <a:t>] Why do you think right whales migrate? [</a:t>
            </a:r>
            <a:r>
              <a:rPr lang="en-US" sz="1200" i="1" kern="1200" dirty="0">
                <a:solidFill>
                  <a:schemeClr val="tx1"/>
                </a:solidFill>
                <a:effectLst/>
                <a:latin typeface="+mn-lt"/>
                <a:ea typeface="+mn-ea"/>
                <a:cs typeface="+mn-cs"/>
              </a:rPr>
              <a:t>Write the students’ suggestions on the board. If students don’t have any ideas, prompt them to think about what whales might need in order to survive, and how that might affect where the whales go. Ideas could be to follow food, to look for warmer or colder water, to look for mates etc. Some students might know that right whales come to the Georgia/Florida area in the winter to have their babies.]</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Image credit: </a:t>
            </a:r>
            <a:r>
              <a:rPr lang="en-US" sz="1200" dirty="0">
                <a:hlinkClick r:id="rId3" tooltip="http://www.tanveernaseer.com/migrating-geese-a-lesson-in-leadership-and-collaboration/"/>
              </a:rPr>
              <a:t>This Photo</a:t>
            </a:r>
            <a:r>
              <a:rPr lang="en-US" sz="1200" dirty="0"/>
              <a:t> by Unknown Author is licensed under </a:t>
            </a:r>
            <a:r>
              <a:rPr lang="en-US" sz="1200" dirty="0">
                <a:hlinkClick r:id="rId4" tooltip="https://creativecommons.org/licenses/by-nc-sa/3.0/"/>
              </a:rPr>
              <a:t>CC BY-SA-NC</a:t>
            </a:r>
            <a:endParaRPr lang="en-US" sz="1200" dirty="0"/>
          </a:p>
          <a:p>
            <a:endParaRPr lang="en-US" i="1" dirty="0"/>
          </a:p>
        </p:txBody>
      </p:sp>
      <p:sp>
        <p:nvSpPr>
          <p:cNvPr id="4" name="Slide Number Placeholder 3"/>
          <p:cNvSpPr>
            <a:spLocks noGrp="1"/>
          </p:cNvSpPr>
          <p:nvPr>
            <p:ph type="sldNum" sz="quarter" idx="10"/>
          </p:nvPr>
        </p:nvSpPr>
        <p:spPr/>
        <p:txBody>
          <a:bodyPr/>
          <a:lstStyle/>
          <a:p>
            <a:fld id="{148473A5-415E-473D-AC0B-7B38B5ED4808}" type="slidenum">
              <a:rPr lang="en-US" smtClean="0"/>
              <a:pPr/>
              <a:t>2</a:t>
            </a:fld>
            <a:endParaRPr lang="en-US"/>
          </a:p>
        </p:txBody>
      </p:sp>
    </p:spTree>
    <p:extLst>
      <p:ext uri="{BB962C8B-B14F-4D97-AF65-F5344CB8AC3E}">
        <p14:creationId xmlns:p14="http://schemas.microsoft.com/office/powerpoint/2010/main" val="232776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map shows the western Atlantic Ocean and the East Coast of North America. [</a:t>
            </a:r>
            <a:r>
              <a:rPr lang="en-US" sz="1200" i="1" kern="1200" dirty="0">
                <a:solidFill>
                  <a:schemeClr val="tx1"/>
                </a:solidFill>
                <a:effectLst/>
                <a:latin typeface="+mn-lt"/>
                <a:ea typeface="+mn-ea"/>
                <a:cs typeface="+mn-cs"/>
              </a:rPr>
              <a:t>You may want to point out your location on the map</a:t>
            </a:r>
            <a:r>
              <a:rPr lang="en-US" sz="1200" kern="1200" dirty="0">
                <a:solidFill>
                  <a:schemeClr val="tx1"/>
                </a:solidFill>
                <a:effectLst/>
                <a:latin typeface="+mn-lt"/>
                <a:ea typeface="+mn-ea"/>
                <a:cs typeface="+mn-cs"/>
              </a:rPr>
              <a:t>]. In the spring—late February through April—most of the North Atlantic right whales can be found off the coast of New England, especially in the area of Cape Cod Bay, Massachusetts [</a:t>
            </a:r>
            <a:r>
              <a:rPr lang="en-US" sz="1200" i="1" kern="1200" dirty="0">
                <a:solidFill>
                  <a:schemeClr val="tx1"/>
                </a:solidFill>
                <a:effectLst/>
                <a:latin typeface="+mn-lt"/>
                <a:ea typeface="+mn-ea"/>
                <a:cs typeface="+mn-cs"/>
              </a:rPr>
              <a:t>As you mention each one, </a:t>
            </a:r>
            <a:r>
              <a:rPr lang="en-US" sz="1200" kern="1200" dirty="0">
                <a:solidFill>
                  <a:schemeClr val="tx1"/>
                </a:solidFill>
                <a:effectLst/>
                <a:latin typeface="+mn-lt"/>
                <a:ea typeface="+mn-ea"/>
                <a:cs typeface="+mn-cs"/>
              </a:rPr>
              <a:t>i</a:t>
            </a:r>
            <a:r>
              <a:rPr lang="en-US" sz="1200" i="1" kern="1200" dirty="0">
                <a:solidFill>
                  <a:schemeClr val="tx1"/>
                </a:solidFill>
                <a:effectLst/>
                <a:latin typeface="+mn-lt"/>
                <a:ea typeface="+mn-ea"/>
                <a:cs typeface="+mn-cs"/>
              </a:rPr>
              <a:t>ndicate the areas on the map</a:t>
            </a:r>
            <a:r>
              <a:rPr lang="en-US" sz="1200" kern="1200" dirty="0">
                <a:solidFill>
                  <a:schemeClr val="tx1"/>
                </a:solidFill>
                <a:effectLst/>
                <a:latin typeface="+mn-lt"/>
                <a:ea typeface="+mn-ea"/>
                <a:cs typeface="+mn-cs"/>
              </a:rPr>
              <a:t>]. By May, most of the whales gather in an area just southeast of Cape Cod, where there are large patches of copepods, the plankton that right whales like to eat. In summer and early fall, many of the right whales move into the Bay of Fundy or swim to waters off Nova Scotia where they feed. In the winter, pregnant female whales, accompanied by some juvenile whales and a few other adult whales, migrate about 1,400 miles south to the warmer waters off Georgia and northern Florida. The females give birth to their babies, called calves. Most are born between December and March. The whales do not feed much in this region because there is not a lot of plankton there for them to eat.</a:t>
            </a:r>
          </a:p>
          <a:p>
            <a:endParaRPr lang="en-US" dirty="0"/>
          </a:p>
        </p:txBody>
      </p:sp>
      <p:sp>
        <p:nvSpPr>
          <p:cNvPr id="4" name="Slide Number Placeholder 3"/>
          <p:cNvSpPr>
            <a:spLocks noGrp="1"/>
          </p:cNvSpPr>
          <p:nvPr>
            <p:ph type="sldNum" sz="quarter" idx="10"/>
          </p:nvPr>
        </p:nvSpPr>
        <p:spPr/>
        <p:txBody>
          <a:bodyPr/>
          <a:lstStyle/>
          <a:p>
            <a:fld id="{148473A5-415E-473D-AC0B-7B38B5ED4808}" type="slidenum">
              <a:rPr lang="en-US" smtClean="0"/>
              <a:pPr/>
              <a:t>3</a:t>
            </a:fld>
            <a:endParaRPr lang="en-US"/>
          </a:p>
        </p:txBody>
      </p:sp>
    </p:spTree>
    <p:extLst>
      <p:ext uri="{BB962C8B-B14F-4D97-AF65-F5344CB8AC3E}">
        <p14:creationId xmlns:p14="http://schemas.microsoft.com/office/powerpoint/2010/main" val="73969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do you think the pregnant whales come to Florida to have their calves? [</a:t>
            </a:r>
            <a:r>
              <a:rPr lang="en-US" sz="1200" i="1" kern="1200" dirty="0">
                <a:solidFill>
                  <a:schemeClr val="tx1"/>
                </a:solidFill>
                <a:effectLst/>
                <a:latin typeface="+mn-lt"/>
                <a:ea typeface="+mn-ea"/>
                <a:cs typeface="+mn-cs"/>
              </a:rPr>
              <a:t>As a hint, ask them what is different about Florida compared to Massachusetts in the winter. The water is warmer; baby whales may be less stressed if they are born in warmer water. In the warmer water, however, there is less food for the moms. The mothers need to feed really well before they head south because they will be nursing their calves for a couple of months without much to eat. Studies have shown that pregnant female right whales have thicker blubber than non-pregnant whales. The thicker blubber apparently provides the nutrients and energy needed for milk production.</a:t>
            </a:r>
            <a:r>
              <a:rPr lang="en-US" sz="1200" kern="1200" dirty="0">
                <a:solidFill>
                  <a:schemeClr val="tx1"/>
                </a:solidFill>
                <a:effectLst/>
                <a:latin typeface="+mn-lt"/>
                <a:ea typeface="+mn-ea"/>
                <a:cs typeface="+mn-cs"/>
              </a:rPr>
              <a:t>]</a:t>
            </a:r>
          </a:p>
          <a:p>
            <a:endParaRPr lang="en-US" dirty="0"/>
          </a:p>
          <a:p>
            <a:r>
              <a:rPr lang="en-US" i="1" dirty="0"/>
              <a:t>http://www.nmfs.noaa.gov/pr/species/mammals/cetaceans/rightwhale_photos.htm</a:t>
            </a:r>
          </a:p>
        </p:txBody>
      </p:sp>
      <p:sp>
        <p:nvSpPr>
          <p:cNvPr id="4" name="Slide Number Placeholder 3"/>
          <p:cNvSpPr>
            <a:spLocks noGrp="1"/>
          </p:cNvSpPr>
          <p:nvPr>
            <p:ph type="sldNum" sz="quarter" idx="10"/>
          </p:nvPr>
        </p:nvSpPr>
        <p:spPr/>
        <p:txBody>
          <a:bodyPr/>
          <a:lstStyle/>
          <a:p>
            <a:fld id="{F3CE502F-D1A9-4B6F-BDC1-027C4BDEA0F6}" type="slidenum">
              <a:rPr lang="en-US" smtClean="0"/>
              <a:pPr/>
              <a:t>4</a:t>
            </a:fld>
            <a:endParaRPr lang="en-US"/>
          </a:p>
        </p:txBody>
      </p:sp>
    </p:spTree>
    <p:extLst>
      <p:ext uri="{BB962C8B-B14F-4D97-AF65-F5344CB8AC3E}">
        <p14:creationId xmlns:p14="http://schemas.microsoft.com/office/powerpoint/2010/main" val="1001790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Scientists still have a lot to learn about right whale migration. Where the rest of the adult whales go in the winter is a bit of a mystery, but they probably go where where there is a lot of food. Recently, researchers discovered that some of the whales may stay in the Gulf of Maine through the winter. There may be also be another calving area elsewhere.</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t is difficult to learn where the other whales are due to  the size of the ocean. Additionally, whales can only be spotted from the air when they are near the surface of the water, so it would not be realistic to try and make survey flights covering the entire North Atlantic Ocean year-round. Scientists believe that right whales mate in the winter, as their pregnancies are thought to last for about 13 months. Presumably some of the whales go to mating areas in the winter, but we do not know where those are! Believe it or not, scientists are using whale poop to try and find whale mating areas. They can measure compounds called hormones in the poop samples and tell if the whale is a male or female, and if it is a female that is ready to become pregnant. How do they find the whale poop? By using specially trained dogs that can smell the poop and show the scientists where to look!</a:t>
            </a:r>
          </a:p>
          <a:p>
            <a:endParaRPr lang="en-US" dirty="0"/>
          </a:p>
          <a:p>
            <a:r>
              <a:rPr lang="en-US" i="1" dirty="0"/>
              <a:t>Photo permission granted by </a:t>
            </a:r>
            <a:r>
              <a:rPr lang="en-US" i="1" dirty="0" err="1"/>
              <a:t>NEAq</a:t>
            </a:r>
            <a:r>
              <a:rPr lang="en-US" i="1" dirty="0"/>
              <a:t> (Marianna </a:t>
            </a:r>
            <a:r>
              <a:rPr lang="en-US" i="1" dirty="0" err="1"/>
              <a:t>Hagbloom</a:t>
            </a:r>
            <a:r>
              <a:rPr lang="en-US" i="1" dirty="0"/>
              <a:t>)—image obtained from http://blog.syracuse.com/cny/2012/03/syracuse_university_professors_research_during_shipping_silence_after_911_helps_link_noise_stress_in.html</a:t>
            </a:r>
          </a:p>
        </p:txBody>
      </p:sp>
      <p:sp>
        <p:nvSpPr>
          <p:cNvPr id="4" name="Slide Number Placeholder 3"/>
          <p:cNvSpPr>
            <a:spLocks noGrp="1"/>
          </p:cNvSpPr>
          <p:nvPr>
            <p:ph type="sldNum" sz="quarter" idx="10"/>
          </p:nvPr>
        </p:nvSpPr>
        <p:spPr/>
        <p:txBody>
          <a:bodyPr/>
          <a:lstStyle/>
          <a:p>
            <a:fld id="{F3CE502F-D1A9-4B6F-BDC1-027C4BDEA0F6}" type="slidenum">
              <a:rPr lang="en-US" smtClean="0"/>
              <a:pPr/>
              <a:t>5</a:t>
            </a:fld>
            <a:endParaRPr lang="en-US"/>
          </a:p>
        </p:txBody>
      </p:sp>
    </p:spTree>
    <p:extLst>
      <p:ext uri="{BB962C8B-B14F-4D97-AF65-F5344CB8AC3E}">
        <p14:creationId xmlns:p14="http://schemas.microsoft.com/office/powerpoint/2010/main" val="97879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late March, the whales that traveled to southern waters are migrating back north to the feeding grounds near Cape Cod. </a:t>
            </a:r>
          </a:p>
          <a:p>
            <a:endParaRPr lang="en-US" dirty="0"/>
          </a:p>
          <a:p>
            <a:r>
              <a:rPr lang="en-US" i="1" dirty="0"/>
              <a:t>http://www.nmfs.noaa.gov/pr/species/mammals/cetaceans/rightwhale_photos.htm</a:t>
            </a:r>
          </a:p>
        </p:txBody>
      </p:sp>
      <p:sp>
        <p:nvSpPr>
          <p:cNvPr id="4" name="Slide Number Placeholder 3"/>
          <p:cNvSpPr>
            <a:spLocks noGrp="1"/>
          </p:cNvSpPr>
          <p:nvPr>
            <p:ph type="sldNum" sz="quarter" idx="10"/>
          </p:nvPr>
        </p:nvSpPr>
        <p:spPr/>
        <p:txBody>
          <a:bodyPr/>
          <a:lstStyle/>
          <a:p>
            <a:fld id="{F3CE502F-D1A9-4B6F-BDC1-027C4BDEA0F6}" type="slidenum">
              <a:rPr lang="en-US" smtClean="0"/>
              <a:pPr/>
              <a:t>6</a:t>
            </a:fld>
            <a:endParaRPr lang="en-US"/>
          </a:p>
        </p:txBody>
      </p:sp>
    </p:spTree>
    <p:extLst>
      <p:ext uri="{BB962C8B-B14F-4D97-AF65-F5344CB8AC3E}">
        <p14:creationId xmlns:p14="http://schemas.microsoft.com/office/powerpoint/2010/main" val="173172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know quite a bit about the whales that come to the southeastern U.S. coast because various agencies and groups make surveys to locate and identify the individual whales.  Here you can see pictures of some of the different types of airplanes used to look for whales.</a:t>
            </a:r>
          </a:p>
          <a:p>
            <a:endParaRPr lang="en-US" dirty="0"/>
          </a:p>
          <a:p>
            <a:r>
              <a:rPr lang="en-US" i="1" dirty="0"/>
              <a:t>Middle image used with permission from </a:t>
            </a:r>
            <a:r>
              <a:rPr lang="en-US" i="1" dirty="0" err="1"/>
              <a:t>NEAq</a:t>
            </a:r>
            <a:r>
              <a:rPr lang="en-US" i="1" dirty="0"/>
              <a:t>.</a:t>
            </a:r>
            <a:r>
              <a:rPr lang="en-US" i="1" baseline="0" dirty="0"/>
              <a:t> Obtained from http://rightwhales.neaq.org/201_11_01_archive.html</a:t>
            </a:r>
          </a:p>
          <a:p>
            <a:r>
              <a:rPr lang="en-US" i="1" baseline="0" dirty="0"/>
              <a:t>NOAA image from http://www.nefsc.noaa.gov/read/protspp/RightWhale/page2.html</a:t>
            </a:r>
            <a:endParaRPr lang="en-US" i="1" dirty="0"/>
          </a:p>
        </p:txBody>
      </p:sp>
      <p:sp>
        <p:nvSpPr>
          <p:cNvPr id="4" name="Slide Number Placeholder 3"/>
          <p:cNvSpPr>
            <a:spLocks noGrp="1"/>
          </p:cNvSpPr>
          <p:nvPr>
            <p:ph type="sldNum" sz="quarter" idx="10"/>
          </p:nvPr>
        </p:nvSpPr>
        <p:spPr/>
        <p:txBody>
          <a:bodyPr/>
          <a:lstStyle/>
          <a:p>
            <a:fld id="{F3CE502F-D1A9-4B6F-BDC1-027C4BDEA0F6}" type="slidenum">
              <a:rPr lang="en-US" smtClean="0"/>
              <a:pPr/>
              <a:t>7</a:t>
            </a:fld>
            <a:endParaRPr lang="en-US"/>
          </a:p>
        </p:txBody>
      </p:sp>
    </p:spTree>
    <p:extLst>
      <p:ext uri="{BB962C8B-B14F-4D97-AF65-F5344CB8AC3E}">
        <p14:creationId xmlns:p14="http://schemas.microsoft.com/office/powerpoint/2010/main" val="16441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Scientists in the airplanes and onshore observers use binoculars to locate right whales, then try to get good photographs of the whales so the animals can be identified. [</a:t>
            </a:r>
            <a:r>
              <a:rPr lang="en-US" sz="1200" i="1" kern="1200" dirty="0">
                <a:solidFill>
                  <a:schemeClr val="tx1"/>
                </a:solidFill>
                <a:effectLst/>
                <a:latin typeface="+mn-lt"/>
                <a:ea typeface="+mn-ea"/>
                <a:cs typeface="+mn-cs"/>
              </a:rPr>
              <a:t>If Lesson 12 from this curriculum has not been taught, you may want to include information about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the way right whales are identified</a:t>
            </a:r>
            <a:r>
              <a:rPr lang="en-US" sz="1200" kern="1200" dirty="0">
                <a:solidFill>
                  <a:schemeClr val="tx1"/>
                </a:solidFill>
                <a:effectLst/>
                <a:latin typeface="+mn-lt"/>
                <a:ea typeface="+mn-ea"/>
                <a:cs typeface="+mn-cs"/>
              </a:rPr>
              <a:t>.]</a:t>
            </a:r>
          </a:p>
          <a:p>
            <a:endParaRPr lang="en-US" dirty="0"/>
          </a:p>
          <a:p>
            <a:r>
              <a:rPr lang="en-US" i="1" dirty="0"/>
              <a:t>Permission from Marianna </a:t>
            </a:r>
            <a:r>
              <a:rPr lang="en-US" i="1" dirty="0" err="1"/>
              <a:t>Hagbloom</a:t>
            </a:r>
            <a:r>
              <a:rPr lang="en-US" i="1" dirty="0"/>
              <a:t> at </a:t>
            </a:r>
            <a:r>
              <a:rPr lang="en-US" i="1" dirty="0" err="1"/>
              <a:t>NEAq</a:t>
            </a:r>
            <a:r>
              <a:rPr lang="en-US" i="1" dirty="0"/>
              <a:t>: http://ocean.si.edu/ocean-photos/right-whale-aerial-survey</a:t>
            </a:r>
          </a:p>
          <a:p>
            <a:endParaRPr lang="en-US" dirty="0"/>
          </a:p>
        </p:txBody>
      </p:sp>
      <p:sp>
        <p:nvSpPr>
          <p:cNvPr id="4" name="Slide Number Placeholder 3"/>
          <p:cNvSpPr>
            <a:spLocks noGrp="1"/>
          </p:cNvSpPr>
          <p:nvPr>
            <p:ph type="sldNum" sz="quarter" idx="10"/>
          </p:nvPr>
        </p:nvSpPr>
        <p:spPr/>
        <p:txBody>
          <a:bodyPr/>
          <a:lstStyle/>
          <a:p>
            <a:fld id="{F3CE502F-D1A9-4B6F-BDC1-027C4BDEA0F6}" type="slidenum">
              <a:rPr lang="en-US" smtClean="0"/>
              <a:pPr/>
              <a:t>8</a:t>
            </a:fld>
            <a:endParaRPr lang="en-US"/>
          </a:p>
        </p:txBody>
      </p:sp>
    </p:spTree>
    <p:extLst>
      <p:ext uri="{BB962C8B-B14F-4D97-AF65-F5344CB8AC3E}">
        <p14:creationId xmlns:p14="http://schemas.microsoft.com/office/powerpoint/2010/main" val="295787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Scientists are using technology to try to learn more about right whale migrations. Satellite tags are attached to the back of a whale using suction cups. When the whale comes to the surface to breathe, and the tag sticks out of the water, it sends a signal into space where the signal is picked up by a satellite. The satellite can tell where the signal came from, and transmit that information to a computer on Earth. This allows scientists to plot the whale’s location on a map. The suction cups usually stay stuck on the whales for a few days. [</a:t>
            </a:r>
            <a:r>
              <a:rPr lang="en-US" sz="1200" i="1" kern="1200" dirty="0">
                <a:solidFill>
                  <a:schemeClr val="tx1"/>
                </a:solidFill>
                <a:effectLst/>
                <a:latin typeface="+mn-lt"/>
                <a:ea typeface="+mn-ea"/>
                <a:cs typeface="+mn-cs"/>
              </a:rPr>
              <a:t>Click on the video link to show a 3 minute, 40 second video of scientists tagging humpback whales.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video link (</a:t>
            </a:r>
            <a:r>
              <a:rPr lang="en-US" sz="1200" b="0" dirty="0">
                <a:solidFill>
                  <a:srgbClr val="002060"/>
                </a:solidFill>
              </a:rPr>
              <a:t>https://oceantoday.noaa.gov/oceanasalab_whaletagging/) is a 3 minute, 40</a:t>
            </a:r>
            <a:r>
              <a:rPr lang="en-US" sz="1200" b="0" baseline="0" dirty="0">
                <a:solidFill>
                  <a:srgbClr val="002060"/>
                </a:solidFill>
              </a:rPr>
              <a:t> second video showing scientists tagging humpback whales</a:t>
            </a:r>
            <a:endParaRPr lang="en-US" sz="1200" b="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48473A5-415E-473D-AC0B-7B38B5ED4808}" type="slidenum">
              <a:rPr lang="en-US" smtClean="0"/>
              <a:pPr/>
              <a:t>9</a:t>
            </a:fld>
            <a:endParaRPr lang="en-US"/>
          </a:p>
        </p:txBody>
      </p:sp>
    </p:spTree>
    <p:extLst>
      <p:ext uri="{BB962C8B-B14F-4D97-AF65-F5344CB8AC3E}">
        <p14:creationId xmlns:p14="http://schemas.microsoft.com/office/powerpoint/2010/main" val="133688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695D8A-79D4-4FEC-A6B7-2CA027ED7430}" type="datetimeFigureOut">
              <a:rPr lang="en-US" smtClean="0"/>
              <a:pPr/>
              <a:t>10/11/2019</a:t>
            </a:fld>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CB9ED95-0E49-4D2B-B71F-E1B5F754AE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2"/>
          <a:srcRect r="7552" b="53832"/>
          <a:stretch>
            <a:fillRect/>
          </a:stretch>
        </p:blipFill>
        <p:spPr bwMode="auto">
          <a:xfrm>
            <a:off x="4648200" y="4698600"/>
            <a:ext cx="4495800" cy="2159400"/>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0CFBDE-DE7B-40AB-8674-22E3F3D02BFC}" type="datetimeFigureOut">
              <a:rPr lang="en-US" smtClean="0"/>
              <a:pPr/>
              <a:t>10/11/2019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FF9585-2639-4E35-983A-AC04DB803116}" type="slidenum">
              <a:rPr lang="en-US" smtClean="0"/>
              <a:pPr/>
              <a:t>‹#›</a:t>
            </a:fld>
            <a:endParaRPr lang="en-US"/>
          </a:p>
        </p:txBody>
      </p:sp>
    </p:spTree>
    <p:extLst>
      <p:ext uri="{BB962C8B-B14F-4D97-AF65-F5344CB8AC3E}">
        <p14:creationId xmlns:p14="http://schemas.microsoft.com/office/powerpoint/2010/main" val="101869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4"/>
          <a:srcRect l="2941" b="38185"/>
          <a:stretch>
            <a:fillRect/>
          </a:stretch>
        </p:blipFill>
        <p:spPr bwMode="auto">
          <a:xfrm>
            <a:off x="76200" y="76200"/>
            <a:ext cx="7543800" cy="6553200"/>
          </a:xfrm>
          <a:prstGeom prst="rect">
            <a:avLst/>
          </a:prstGeom>
          <a:noFill/>
          <a:ln w="9525">
            <a:noFill/>
            <a:miter lim="800000"/>
            <a:headEnd/>
            <a:tailEnd/>
          </a:ln>
          <a:effectLst/>
        </p:spPr>
      </p:pic>
      <p:sp>
        <p:nvSpPr>
          <p:cNvPr id="9" name="Title 1"/>
          <p:cNvSpPr txBox="1">
            <a:spLocks/>
          </p:cNvSpPr>
          <p:nvPr userDrawn="1"/>
        </p:nvSpPr>
        <p:spPr>
          <a:xfrm>
            <a:off x="4267200" y="2743200"/>
            <a:ext cx="4191000" cy="3581400"/>
          </a:xfrm>
          <a:prstGeom prst="rect">
            <a:avLst/>
          </a:prstGeom>
        </p:spPr>
        <p:txBody>
          <a:bodyPr/>
          <a:lstStyle>
            <a:lvl1pPr>
              <a:defRPr>
                <a:solidFill>
                  <a:srgbClr val="0054A4"/>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54A4"/>
              </a:solidFill>
              <a:effectLst/>
              <a:uLnTx/>
              <a:uFillTx/>
              <a:latin typeface="+mj-lt"/>
              <a:ea typeface="+mj-ea"/>
              <a:cs typeface="+mj-cs"/>
            </a:endParaRPr>
          </a:p>
        </p:txBody>
      </p:sp>
      <p:pic>
        <p:nvPicPr>
          <p:cNvPr id="1026" name="Picture 2"/>
          <p:cNvPicPr>
            <a:picLocks noChangeAspect="1" noChangeArrowheads="1"/>
          </p:cNvPicPr>
          <p:nvPr userDrawn="1"/>
        </p:nvPicPr>
        <p:blipFill>
          <a:blip r:embed="rId5" cstate="print"/>
          <a:srcRect/>
          <a:stretch>
            <a:fillRect/>
          </a:stretch>
        </p:blipFill>
        <p:spPr bwMode="auto">
          <a:xfrm>
            <a:off x="5257800" y="6240084"/>
            <a:ext cx="1524000" cy="463550"/>
          </a:xfrm>
          <a:prstGeom prst="rect">
            <a:avLst/>
          </a:prstGeom>
          <a:noFill/>
        </p:spPr>
      </p:pic>
      <p:pic>
        <p:nvPicPr>
          <p:cNvPr id="1027" name="Picture 3"/>
          <p:cNvPicPr>
            <a:picLocks noChangeAspect="1" noChangeArrowheads="1"/>
          </p:cNvPicPr>
          <p:nvPr userDrawn="1"/>
        </p:nvPicPr>
        <p:blipFill>
          <a:blip r:embed="rId6"/>
          <a:srcRect/>
          <a:stretch>
            <a:fillRect/>
          </a:stretch>
        </p:blipFill>
        <p:spPr bwMode="auto">
          <a:xfrm>
            <a:off x="6905625" y="6019800"/>
            <a:ext cx="942975" cy="639762"/>
          </a:xfrm>
          <a:prstGeom prst="rect">
            <a:avLst/>
          </a:prstGeom>
          <a:noFill/>
        </p:spPr>
      </p:pic>
      <p:pic>
        <p:nvPicPr>
          <p:cNvPr id="1028" name="Picture 4" descr="C:\Documents and Settings\cheryl.bonnes\Desktop\CSB Folders\NOAA\NOAA and DOC logos\NOAA Logo\NOAA logo 2012\noaa-fisheries-rgb-2line-horizontal.png"/>
          <p:cNvPicPr>
            <a:picLocks noChangeAspect="1" noChangeArrowheads="1"/>
          </p:cNvPicPr>
          <p:nvPr userDrawn="1"/>
        </p:nvPicPr>
        <p:blipFill>
          <a:blip r:embed="rId7" cstate="print"/>
          <a:srcRect/>
          <a:stretch>
            <a:fillRect/>
          </a:stretch>
        </p:blipFill>
        <p:spPr bwMode="auto">
          <a:xfrm>
            <a:off x="3657600" y="6172200"/>
            <a:ext cx="1487427" cy="519112"/>
          </a:xfrm>
          <a:prstGeom prst="rect">
            <a:avLst/>
          </a:prstGeom>
          <a:noFill/>
        </p:spPr>
      </p:pic>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19387" y="5943600"/>
            <a:ext cx="687307" cy="8382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a:blip r:embed="rId4"/>
          <a:srcRect r="7552" b="53832"/>
          <a:stretch>
            <a:fillRect/>
          </a:stretch>
        </p:blipFill>
        <p:spPr bwMode="auto">
          <a:xfrm>
            <a:off x="5562600" y="5029200"/>
            <a:ext cx="3581400" cy="1720200"/>
          </a:xfrm>
          <a:prstGeom prst="rect">
            <a:avLst/>
          </a:prstGeom>
          <a:noFill/>
          <a:ln w="9525">
            <a:noFill/>
            <a:miter lim="800000"/>
            <a:headEnd/>
            <a:tailEnd/>
          </a:ln>
          <a:effectLst/>
        </p:spPr>
      </p:pic>
      <p:sp>
        <p:nvSpPr>
          <p:cNvPr id="11" name="Title 1"/>
          <p:cNvSpPr txBox="1">
            <a:spLocks/>
          </p:cNvSpPr>
          <p:nvPr userDrawn="1"/>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Footer Placeholder 4"/>
          <p:cNvSpPr txBox="1">
            <a:spLocks/>
          </p:cNvSpPr>
          <p:nvPr userDrawn="1"/>
        </p:nvSpPr>
        <p:spPr>
          <a:xfrm>
            <a:off x="685800" y="6172200"/>
            <a:ext cx="3810000" cy="365125"/>
          </a:xfrm>
          <a:prstGeom prst="rect">
            <a:avLst/>
          </a:prstGeom>
        </p:spPr>
        <p:txBody>
          <a:bodyPr/>
          <a:lstStyle>
            <a:lvl1pPr algn="r">
              <a:defRPr baseline="0">
                <a:solidFill>
                  <a:schemeClr val="tx2">
                    <a:lumMod val="60000"/>
                    <a:lumOff val="4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2">
                  <a:lumMod val="60000"/>
                  <a:lumOff val="40000"/>
                </a:schemeClr>
              </a:solidFill>
              <a:effectLst/>
              <a:uLnTx/>
              <a:uFillTx/>
              <a:latin typeface="+mn-lt"/>
              <a:ea typeface="+mn-ea"/>
              <a:cs typeface="+mn-cs"/>
            </a:endParaRPr>
          </a:p>
        </p:txBody>
      </p:sp>
      <p:sp>
        <p:nvSpPr>
          <p:cNvPr id="13" name="Title 1"/>
          <p:cNvSpPr txBox="1">
            <a:spLocks/>
          </p:cNvSpPr>
          <p:nvPr userDrawn="1"/>
        </p:nvSpPr>
        <p:spPr>
          <a:xfrm>
            <a:off x="609600" y="304800"/>
            <a:ext cx="8229600" cy="914400"/>
          </a:xfrm>
          <a:prstGeom prst="rect">
            <a:avLst/>
          </a:prstGeom>
        </p:spPr>
        <p:txBody>
          <a:bodyPr/>
          <a:lstStyle>
            <a:lvl1pPr>
              <a:defRPr>
                <a:solidFill>
                  <a:srgbClr val="0054A4"/>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54A4"/>
              </a:solidFill>
              <a:effectLst/>
              <a:uLnTx/>
              <a:uFillTx/>
              <a:latin typeface="+mj-lt"/>
              <a:ea typeface="+mj-ea"/>
              <a:cs typeface="+mj-cs"/>
            </a:endParaRPr>
          </a:p>
        </p:txBody>
      </p:sp>
      <p:sp>
        <p:nvSpPr>
          <p:cNvPr id="10" name="Footer Placeholder 4"/>
          <p:cNvSpPr txBox="1">
            <a:spLocks/>
          </p:cNvSpPr>
          <p:nvPr userDrawn="1"/>
        </p:nvSpPr>
        <p:spPr>
          <a:xfrm>
            <a:off x="304800" y="6492875"/>
            <a:ext cx="5486400" cy="365125"/>
          </a:xfrm>
          <a:prstGeom prst="rect">
            <a:avLst/>
          </a:prstGeom>
        </p:spPr>
        <p:txBody>
          <a:bodyPr/>
          <a:lstStyle>
            <a:lvl1pPr algn="r">
              <a:defRPr baseline="0">
                <a:solidFill>
                  <a:schemeClr val="tx2">
                    <a:lumMod val="60000"/>
                    <a:lumOff val="4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lumMod val="60000"/>
                    <a:lumOff val="40000"/>
                  </a:schemeClr>
                </a:solidFill>
                <a:effectLst/>
                <a:uLnTx/>
                <a:uFillTx/>
                <a:latin typeface="+mn-lt"/>
                <a:ea typeface="+mn-ea"/>
                <a:cs typeface="+mn-cs"/>
              </a:rPr>
              <a:t>Lesson 13  	  	Right Whale Migration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2">
                  <a:lumMod val="60000"/>
                  <a:lumOff val="4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lumMod val="60000"/>
                    <a:lumOff val="40000"/>
                  </a:schemeClr>
                </a:solidFill>
                <a:effectLst/>
                <a:uLnTx/>
                <a:uFillTx/>
                <a:latin typeface="+mn-lt"/>
                <a:ea typeface="+mn-ea"/>
                <a:cs typeface="+mn-cs"/>
              </a:rPr>
              <a:t> </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dosits.org/galleries/audio-gallery/marine-mammals/baleen-whales/north-atlantic-right-whal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tanveernaseer.com/migrating-geese-a-lesson-in-leadership-and-collabor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s://oceantoday.noaa.gov/oceanasalab_whaletaggin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438400"/>
            <a:ext cx="4953000" cy="1470025"/>
          </a:xfrm>
        </p:spPr>
        <p:txBody>
          <a:bodyPr/>
          <a:lstStyle/>
          <a:p>
            <a:r>
              <a:rPr lang="en-US" b="1" dirty="0">
                <a:solidFill>
                  <a:srgbClr val="002060"/>
                </a:solidFill>
              </a:rPr>
              <a:t>Lesson 13:</a:t>
            </a:r>
            <a:br>
              <a:rPr lang="en-US" b="1" dirty="0">
                <a:solidFill>
                  <a:srgbClr val="002060"/>
                </a:solidFill>
              </a:rPr>
            </a:br>
            <a:r>
              <a:rPr lang="en-US" b="1" dirty="0">
                <a:solidFill>
                  <a:srgbClr val="002060"/>
                </a:solidFill>
              </a:rPr>
              <a:t>Right Whale Migration</a:t>
            </a:r>
          </a:p>
        </p:txBody>
      </p:sp>
    </p:spTree>
    <p:extLst>
      <p:ext uri="{BB962C8B-B14F-4D97-AF65-F5344CB8AC3E}">
        <p14:creationId xmlns:p14="http://schemas.microsoft.com/office/powerpoint/2010/main" val="3874139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7890" name="Picture 2" descr="http://www.noaa.gov/features/04_resources/images/Dart-tag-telemetry_21-Jan-2011.jpg"/>
          <p:cNvPicPr>
            <a:picLocks noChangeAspect="1" noChangeArrowheads="1"/>
          </p:cNvPicPr>
          <p:nvPr/>
        </p:nvPicPr>
        <p:blipFill>
          <a:blip r:embed="rId3" cstate="print"/>
          <a:srcRect/>
          <a:stretch>
            <a:fillRect/>
          </a:stretch>
        </p:blipFill>
        <p:spPr bwMode="auto">
          <a:xfrm>
            <a:off x="-785189" y="14068"/>
            <a:ext cx="9929189" cy="6858000"/>
          </a:xfrm>
          <a:prstGeom prst="rect">
            <a:avLst/>
          </a:prstGeom>
          <a:noFill/>
        </p:spPr>
      </p:pic>
      <p:sp>
        <p:nvSpPr>
          <p:cNvPr id="5" name="TextBox 4"/>
          <p:cNvSpPr txBox="1"/>
          <p:nvPr/>
        </p:nvSpPr>
        <p:spPr>
          <a:xfrm>
            <a:off x="6781800" y="228600"/>
            <a:ext cx="2057400" cy="261610"/>
          </a:xfrm>
          <a:prstGeom prst="rect">
            <a:avLst/>
          </a:prstGeom>
          <a:noFill/>
        </p:spPr>
        <p:txBody>
          <a:bodyPr wrap="square" rtlCol="0">
            <a:spAutoFit/>
          </a:bodyPr>
          <a:lstStyle/>
          <a:p>
            <a:r>
              <a:rPr lang="en-US" sz="1100" i="1" dirty="0">
                <a:solidFill>
                  <a:schemeClr val="bg1"/>
                </a:solidFill>
              </a:rPr>
              <a:t>Image credit: NOAA</a:t>
            </a:r>
          </a:p>
        </p:txBody>
      </p:sp>
    </p:spTree>
    <p:extLst>
      <p:ext uri="{BB962C8B-B14F-4D97-AF65-F5344CB8AC3E}">
        <p14:creationId xmlns:p14="http://schemas.microsoft.com/office/powerpoint/2010/main" val="4101527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680"/>
            <a:ext cx="8229600" cy="1143000"/>
          </a:xfrm>
        </p:spPr>
        <p:txBody>
          <a:bodyPr/>
          <a:lstStyle/>
          <a:p>
            <a:r>
              <a:rPr lang="en-US" b="1" dirty="0">
                <a:solidFill>
                  <a:srgbClr val="002060"/>
                </a:solidFill>
              </a:rPr>
              <a:t>Listening for Whales</a:t>
            </a:r>
          </a:p>
        </p:txBody>
      </p:sp>
      <p:pic>
        <p:nvPicPr>
          <p:cNvPr id="39938" name="Picture 2" descr="http://www.redorbit.com/media/uploads/2008/03/582a3d7e160cc258066533242a35cf38.jpg"/>
          <p:cNvPicPr>
            <a:picLocks noChangeAspect="1" noChangeArrowheads="1"/>
          </p:cNvPicPr>
          <p:nvPr/>
        </p:nvPicPr>
        <p:blipFill>
          <a:blip r:embed="rId3" cstate="print"/>
          <a:srcRect/>
          <a:stretch>
            <a:fillRect/>
          </a:stretch>
        </p:blipFill>
        <p:spPr bwMode="auto">
          <a:xfrm>
            <a:off x="1143000" y="914400"/>
            <a:ext cx="6299200" cy="4724400"/>
          </a:xfrm>
          <a:prstGeom prst="rect">
            <a:avLst/>
          </a:prstGeom>
          <a:noFill/>
          <a:ln w="38100">
            <a:solidFill>
              <a:srgbClr val="002060"/>
            </a:solidFill>
          </a:ln>
        </p:spPr>
      </p:pic>
      <p:sp>
        <p:nvSpPr>
          <p:cNvPr id="5" name="TextBox 4"/>
          <p:cNvSpPr txBox="1"/>
          <p:nvPr/>
        </p:nvSpPr>
        <p:spPr>
          <a:xfrm>
            <a:off x="1143000" y="914400"/>
            <a:ext cx="6299200" cy="261610"/>
          </a:xfrm>
          <a:prstGeom prst="rect">
            <a:avLst/>
          </a:prstGeom>
          <a:noFill/>
        </p:spPr>
        <p:txBody>
          <a:bodyPr wrap="square" rtlCol="0">
            <a:spAutoFit/>
          </a:bodyPr>
          <a:lstStyle/>
          <a:p>
            <a:pPr algn="r"/>
            <a:r>
              <a:rPr lang="en-US" sz="1100" b="1" i="1" dirty="0">
                <a:solidFill>
                  <a:srgbClr val="002060"/>
                </a:solidFill>
              </a:rPr>
              <a:t>Photo credit: Michael Thompson, NOAA/</a:t>
            </a:r>
            <a:r>
              <a:rPr lang="en-US" sz="1100" b="1" i="1" dirty="0" err="1">
                <a:solidFill>
                  <a:srgbClr val="002060"/>
                </a:solidFill>
              </a:rPr>
              <a:t>Stellwagen</a:t>
            </a:r>
            <a:r>
              <a:rPr lang="en-US" sz="1100" b="1" i="1" dirty="0">
                <a:solidFill>
                  <a:srgbClr val="002060"/>
                </a:solidFill>
              </a:rPr>
              <a:t> Bank National Marine Sanctuary</a:t>
            </a:r>
          </a:p>
        </p:txBody>
      </p:sp>
    </p:spTree>
    <p:extLst>
      <p:ext uri="{BB962C8B-B14F-4D97-AF65-F5344CB8AC3E}">
        <p14:creationId xmlns:p14="http://schemas.microsoft.com/office/powerpoint/2010/main" val="282697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002060"/>
                </a:solidFill>
              </a:rPr>
              <a:t>What does a right whale </a:t>
            </a:r>
            <a:br>
              <a:rPr lang="en-US" b="1" dirty="0">
                <a:solidFill>
                  <a:srgbClr val="002060"/>
                </a:solidFill>
              </a:rPr>
            </a:br>
            <a:r>
              <a:rPr lang="en-US" b="1" dirty="0">
                <a:solidFill>
                  <a:srgbClr val="002060"/>
                </a:solidFill>
              </a:rPr>
              <a:t>sound like?</a:t>
            </a:r>
          </a:p>
        </p:txBody>
      </p:sp>
      <p:sp>
        <p:nvSpPr>
          <p:cNvPr id="3" name="Content Placeholder 2"/>
          <p:cNvSpPr>
            <a:spLocks noGrp="1"/>
          </p:cNvSpPr>
          <p:nvPr>
            <p:ph idx="1"/>
          </p:nvPr>
        </p:nvSpPr>
        <p:spPr>
          <a:xfrm>
            <a:off x="433387" y="1733534"/>
            <a:ext cx="8229600" cy="4525963"/>
          </a:xfrm>
        </p:spPr>
        <p:txBody>
          <a:bodyPr/>
          <a:lstStyle/>
          <a:p>
            <a:r>
              <a:rPr lang="en-US" dirty="0">
                <a:solidFill>
                  <a:srgbClr val="002060"/>
                </a:solidFill>
                <a:hlinkClick r:id="rId3"/>
              </a:rPr>
              <a:t>https://dosits.org/galleries/audio-gallery/marine-mammals/baleen-whales/north-atlantic-right-whale/</a:t>
            </a:r>
            <a:r>
              <a:rPr lang="en-US" dirty="0">
                <a:solidFill>
                  <a:srgbClr val="002060"/>
                </a:solidFill>
              </a:rPr>
              <a:t> </a:t>
            </a:r>
          </a:p>
        </p:txBody>
      </p:sp>
      <p:pic>
        <p:nvPicPr>
          <p:cNvPr id="1026" name="Picture 2" descr="http://oceanexplorer.noaa.gov/explorations/sound01/background/seasounds/media/timeseries_395.gif"/>
          <p:cNvPicPr>
            <a:picLocks noChangeAspect="1" noChangeArrowheads="1"/>
          </p:cNvPicPr>
          <p:nvPr/>
        </p:nvPicPr>
        <p:blipFill>
          <a:blip r:embed="rId4" cstate="print"/>
          <a:srcRect/>
          <a:stretch>
            <a:fillRect/>
          </a:stretch>
        </p:blipFill>
        <p:spPr bwMode="auto">
          <a:xfrm>
            <a:off x="1066800" y="3350552"/>
            <a:ext cx="3762375" cy="2667000"/>
          </a:xfrm>
          <a:prstGeom prst="rect">
            <a:avLst/>
          </a:prstGeom>
          <a:noFill/>
        </p:spPr>
      </p:pic>
      <p:sp>
        <p:nvSpPr>
          <p:cNvPr id="5" name="TextBox 4"/>
          <p:cNvSpPr txBox="1"/>
          <p:nvPr/>
        </p:nvSpPr>
        <p:spPr>
          <a:xfrm>
            <a:off x="1600200" y="6155835"/>
            <a:ext cx="4495800" cy="261610"/>
          </a:xfrm>
          <a:prstGeom prst="rect">
            <a:avLst/>
          </a:prstGeom>
          <a:noFill/>
        </p:spPr>
        <p:txBody>
          <a:bodyPr wrap="square" rtlCol="0">
            <a:spAutoFit/>
          </a:bodyPr>
          <a:lstStyle/>
          <a:p>
            <a:r>
              <a:rPr lang="en-US" sz="1100" b="1" i="1" dirty="0">
                <a:solidFill>
                  <a:srgbClr val="002060"/>
                </a:solidFill>
              </a:rPr>
              <a:t>Image credit: NOAA Ocean Explorer Program</a:t>
            </a:r>
          </a:p>
        </p:txBody>
      </p:sp>
    </p:spTree>
    <p:extLst>
      <p:ext uri="{BB962C8B-B14F-4D97-AF65-F5344CB8AC3E}">
        <p14:creationId xmlns:p14="http://schemas.microsoft.com/office/powerpoint/2010/main" val="216968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review</a:t>
            </a:r>
          </a:p>
        </p:txBody>
      </p:sp>
      <p:pic>
        <p:nvPicPr>
          <p:cNvPr id="4" name="Content Placeholder 3" descr="RW Seasonal Distribution and Habitat Use map.jpg"/>
          <p:cNvPicPr>
            <a:picLocks noChangeAspect="1"/>
          </p:cNvPicPr>
          <p:nvPr/>
        </p:nvPicPr>
        <p:blipFill>
          <a:blip r:embed="rId3" cstate="print"/>
          <a:srcRect t="2222"/>
          <a:stretch>
            <a:fillRect/>
          </a:stretch>
        </p:blipFill>
        <p:spPr>
          <a:xfrm>
            <a:off x="1828800" y="0"/>
            <a:ext cx="5421104" cy="6858000"/>
          </a:xfrm>
          <a:prstGeom prst="rect">
            <a:avLst/>
          </a:prstGeom>
        </p:spPr>
      </p:pic>
    </p:spTree>
    <p:extLst>
      <p:ext uri="{BB962C8B-B14F-4D97-AF65-F5344CB8AC3E}">
        <p14:creationId xmlns:p14="http://schemas.microsoft.com/office/powerpoint/2010/main" val="105497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What is migration?</a:t>
            </a:r>
          </a:p>
        </p:txBody>
      </p:sp>
      <p:sp>
        <p:nvSpPr>
          <p:cNvPr id="3" name="Content Placeholder 2"/>
          <p:cNvSpPr>
            <a:spLocks noGrp="1"/>
          </p:cNvSpPr>
          <p:nvPr>
            <p:ph idx="1"/>
          </p:nvPr>
        </p:nvSpPr>
        <p:spPr>
          <a:xfrm>
            <a:off x="457200" y="1219200"/>
            <a:ext cx="8229600" cy="4906963"/>
          </a:xfrm>
        </p:spPr>
        <p:txBody>
          <a:bodyPr/>
          <a:lstStyle/>
          <a:p>
            <a:r>
              <a:rPr lang="en-US" b="1" i="1" dirty="0">
                <a:solidFill>
                  <a:srgbClr val="002060"/>
                </a:solidFill>
              </a:rPr>
              <a:t>Migration</a:t>
            </a:r>
            <a:r>
              <a:rPr lang="en-US" b="1" dirty="0">
                <a:solidFill>
                  <a:srgbClr val="002060"/>
                </a:solidFill>
              </a:rPr>
              <a:t>: to pass usually periodically from one region or climate to another for feeding or breeding </a:t>
            </a:r>
            <a:r>
              <a:rPr lang="en-US" sz="1800" b="1" dirty="0">
                <a:solidFill>
                  <a:srgbClr val="002060"/>
                </a:solidFill>
              </a:rPr>
              <a:t>(Merriam Webster Dictionary)</a:t>
            </a:r>
          </a:p>
          <a:p>
            <a:r>
              <a:rPr lang="en-US" b="1" dirty="0">
                <a:solidFill>
                  <a:srgbClr val="002060"/>
                </a:solidFill>
              </a:rPr>
              <a:t>Do you know any other animals that migrate?</a:t>
            </a:r>
            <a:endParaRPr lang="en-US" dirty="0"/>
          </a:p>
          <a:p>
            <a:r>
              <a:rPr lang="en-US" b="1" dirty="0">
                <a:solidFill>
                  <a:srgbClr val="002060"/>
                </a:solidFill>
              </a:rPr>
              <a:t>Why do you think right whales migrate?</a:t>
            </a:r>
          </a:p>
          <a:p>
            <a:endParaRPr lang="en-US" b="1" dirty="0">
              <a:solidFill>
                <a:srgbClr val="002060"/>
              </a:solidFill>
            </a:endParaRPr>
          </a:p>
        </p:txBody>
      </p:sp>
      <p:pic>
        <p:nvPicPr>
          <p:cNvPr id="6" name="Picture 5" descr="A flock of seagulls flying in the sky&#10;&#10;Description automatically generated">
            <a:extLst>
              <a:ext uri="{FF2B5EF4-FFF2-40B4-BE49-F238E27FC236}">
                <a16:creationId xmlns:a16="http://schemas.microsoft.com/office/drawing/2014/main" id="{C3E96B1A-B33C-4E6A-B9CE-516997404BD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95400" y="4076700"/>
            <a:ext cx="3429000" cy="2286000"/>
          </a:xfrm>
          <a:prstGeom prst="rect">
            <a:avLst/>
          </a:prstGeom>
        </p:spPr>
      </p:pic>
    </p:spTree>
    <p:extLst>
      <p:ext uri="{BB962C8B-B14F-4D97-AF65-F5344CB8AC3E}">
        <p14:creationId xmlns:p14="http://schemas.microsoft.com/office/powerpoint/2010/main" val="151004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hoi.edu/cms/images/lstokey/2005/1/v43n2-moore1en_5487.gif"/>
          <p:cNvPicPr>
            <a:picLocks noChangeAspect="1" noChangeArrowheads="1"/>
          </p:cNvPicPr>
          <p:nvPr/>
        </p:nvPicPr>
        <p:blipFill>
          <a:blip r:embed="rId3" cstate="print"/>
          <a:srcRect/>
          <a:stretch>
            <a:fillRect/>
          </a:stretch>
        </p:blipFill>
        <p:spPr bwMode="auto">
          <a:xfrm>
            <a:off x="609600" y="286603"/>
            <a:ext cx="5459216" cy="6072726"/>
          </a:xfrm>
          <a:prstGeom prst="rect">
            <a:avLst/>
          </a:prstGeom>
          <a:noFill/>
        </p:spPr>
      </p:pic>
      <p:sp>
        <p:nvSpPr>
          <p:cNvPr id="6" name="Title 1"/>
          <p:cNvSpPr>
            <a:spLocks noGrp="1"/>
          </p:cNvSpPr>
          <p:nvPr>
            <p:ph type="title"/>
          </p:nvPr>
        </p:nvSpPr>
        <p:spPr>
          <a:xfrm>
            <a:off x="5715000" y="990600"/>
            <a:ext cx="3276600" cy="1981200"/>
          </a:xfrm>
        </p:spPr>
        <p:txBody>
          <a:bodyPr/>
          <a:lstStyle/>
          <a:p>
            <a:r>
              <a:rPr lang="en-US" sz="4800" b="1" dirty="0">
                <a:solidFill>
                  <a:srgbClr val="002060"/>
                </a:solidFill>
              </a:rPr>
              <a:t>Where do right whales go?</a:t>
            </a:r>
          </a:p>
        </p:txBody>
      </p:sp>
    </p:spTree>
    <p:extLst>
      <p:ext uri="{BB962C8B-B14F-4D97-AF65-F5344CB8AC3E}">
        <p14:creationId xmlns:p14="http://schemas.microsoft.com/office/powerpoint/2010/main" val="815258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68" y="29592"/>
            <a:ext cx="8229600" cy="1143000"/>
          </a:xfrm>
        </p:spPr>
        <p:txBody>
          <a:bodyPr>
            <a:noAutofit/>
          </a:bodyPr>
          <a:lstStyle/>
          <a:p>
            <a:r>
              <a:rPr lang="en-US" b="1" dirty="0">
                <a:solidFill>
                  <a:srgbClr val="002060"/>
                </a:solidFill>
              </a:rPr>
              <a:t>Why do pregnant right whales go south to have their calves?</a:t>
            </a:r>
          </a:p>
        </p:txBody>
      </p:sp>
      <p:pic>
        <p:nvPicPr>
          <p:cNvPr id="1026" name="Picture 2" descr="C:\Users\cheryl.bonnes\Desktop\CSB Folders\RIGHT WHALES\Photos\FWRI_FWC\Other FWC\IMG_454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400" t="21705" r="21677" b="7808"/>
          <a:stretch/>
        </p:blipFill>
        <p:spPr bwMode="auto">
          <a:xfrm>
            <a:off x="533400" y="1619816"/>
            <a:ext cx="4861711" cy="4399984"/>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85311" y="5744116"/>
            <a:ext cx="2209800" cy="261610"/>
          </a:xfrm>
          <a:prstGeom prst="rect">
            <a:avLst/>
          </a:prstGeom>
          <a:noFill/>
        </p:spPr>
        <p:txBody>
          <a:bodyPr wrap="square" rtlCol="0">
            <a:spAutoFit/>
          </a:bodyPr>
          <a:lstStyle/>
          <a:p>
            <a:r>
              <a:rPr lang="en-US" sz="1100" b="1" i="1" dirty="0">
                <a:solidFill>
                  <a:schemeClr val="bg1"/>
                </a:solidFill>
              </a:rPr>
              <a:t>Taken under NOAA permit</a:t>
            </a:r>
          </a:p>
        </p:txBody>
      </p:sp>
    </p:spTree>
    <p:extLst>
      <p:ext uri="{BB962C8B-B14F-4D97-AF65-F5344CB8AC3E}">
        <p14:creationId xmlns:p14="http://schemas.microsoft.com/office/powerpoint/2010/main" val="296807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47019"/>
            <a:ext cx="5257800" cy="967582"/>
          </a:xfrm>
        </p:spPr>
        <p:txBody>
          <a:bodyPr/>
          <a:lstStyle/>
          <a:p>
            <a:r>
              <a:rPr lang="en-US" b="1" dirty="0">
                <a:solidFill>
                  <a:srgbClr val="002060"/>
                </a:solidFill>
              </a:rPr>
              <a:t>And how do we know?</a:t>
            </a:r>
          </a:p>
          <a:p>
            <a:endParaRPr lang="en-US" sz="2800" b="1" dirty="0">
              <a:solidFill>
                <a:srgbClr val="002060"/>
              </a:solidFill>
            </a:endParaRPr>
          </a:p>
        </p:txBody>
      </p:sp>
      <p:pic>
        <p:nvPicPr>
          <p:cNvPr id="27650" name="Picture 2" descr="105-0568_IMG.JPG"/>
          <p:cNvPicPr>
            <a:picLocks noChangeAspect="1" noChangeArrowheads="1"/>
          </p:cNvPicPr>
          <p:nvPr/>
        </p:nvPicPr>
        <p:blipFill>
          <a:blip r:embed="rId3" cstate="print"/>
          <a:srcRect/>
          <a:stretch>
            <a:fillRect/>
          </a:stretch>
        </p:blipFill>
        <p:spPr bwMode="auto">
          <a:xfrm>
            <a:off x="457200" y="2438400"/>
            <a:ext cx="5067300" cy="3800476"/>
          </a:xfrm>
          <a:prstGeom prst="rect">
            <a:avLst/>
          </a:prstGeom>
          <a:noFill/>
          <a:ln w="38100">
            <a:solidFill>
              <a:srgbClr val="002060"/>
            </a:solidFill>
          </a:ln>
        </p:spPr>
      </p:pic>
      <p:sp>
        <p:nvSpPr>
          <p:cNvPr id="5" name="TextBox 4"/>
          <p:cNvSpPr txBox="1"/>
          <p:nvPr/>
        </p:nvSpPr>
        <p:spPr>
          <a:xfrm>
            <a:off x="457200" y="2461483"/>
            <a:ext cx="4191000" cy="261610"/>
          </a:xfrm>
          <a:prstGeom prst="rect">
            <a:avLst/>
          </a:prstGeom>
          <a:noFill/>
        </p:spPr>
        <p:txBody>
          <a:bodyPr wrap="square" rtlCol="0">
            <a:spAutoFit/>
          </a:bodyPr>
          <a:lstStyle/>
          <a:p>
            <a:r>
              <a:rPr lang="en-US" sz="1100" b="1" i="1" dirty="0">
                <a:solidFill>
                  <a:schemeClr val="bg1"/>
                </a:solidFill>
              </a:rPr>
              <a:t>Photo credit: New England Aquarium</a:t>
            </a:r>
          </a:p>
        </p:txBody>
      </p:sp>
      <p:pic>
        <p:nvPicPr>
          <p:cNvPr id="6" name="Picture 2" descr="http://htmlimg3.scribdassets.com/3deeiswqiordbvj/images/2-b209a3361f.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56000"/>
                    </a14:imgEffect>
                  </a14:imgLayer>
                </a14:imgProps>
              </a:ext>
            </a:extLst>
          </a:blip>
          <a:srcRect l="42638" t="15606"/>
          <a:stretch>
            <a:fillRect/>
          </a:stretch>
        </p:blipFill>
        <p:spPr bwMode="auto">
          <a:xfrm>
            <a:off x="5562600" y="270296"/>
            <a:ext cx="3548849" cy="6511504"/>
          </a:xfrm>
          <a:prstGeom prst="rect">
            <a:avLst/>
          </a:prstGeom>
          <a:noFill/>
        </p:spPr>
      </p:pic>
      <p:sp>
        <p:nvSpPr>
          <p:cNvPr id="2" name="Title 1"/>
          <p:cNvSpPr>
            <a:spLocks noGrp="1"/>
          </p:cNvSpPr>
          <p:nvPr>
            <p:ph type="title"/>
          </p:nvPr>
        </p:nvSpPr>
        <p:spPr>
          <a:xfrm>
            <a:off x="228599" y="122238"/>
            <a:ext cx="7010401" cy="1706562"/>
          </a:xfrm>
        </p:spPr>
        <p:txBody>
          <a:bodyPr>
            <a:normAutofit fontScale="90000"/>
          </a:bodyPr>
          <a:lstStyle/>
          <a:p>
            <a:r>
              <a:rPr lang="en-US" b="1" dirty="0">
                <a:solidFill>
                  <a:srgbClr val="002060"/>
                </a:solidFill>
              </a:rPr>
              <a:t>What are the other right whales doing in the winter months?</a:t>
            </a:r>
          </a:p>
        </p:txBody>
      </p:sp>
      <p:sp>
        <p:nvSpPr>
          <p:cNvPr id="7" name="TextBox 6"/>
          <p:cNvSpPr txBox="1"/>
          <p:nvPr/>
        </p:nvSpPr>
        <p:spPr>
          <a:xfrm>
            <a:off x="6248400" y="6535873"/>
            <a:ext cx="1905000" cy="261610"/>
          </a:xfrm>
          <a:prstGeom prst="rect">
            <a:avLst/>
          </a:prstGeom>
          <a:noFill/>
        </p:spPr>
        <p:txBody>
          <a:bodyPr wrap="square" rtlCol="0">
            <a:spAutoFit/>
          </a:bodyPr>
          <a:lstStyle/>
          <a:p>
            <a:r>
              <a:rPr lang="en-US" sz="1100" i="1" dirty="0"/>
              <a:t>Image credit: FWC</a:t>
            </a:r>
          </a:p>
        </p:txBody>
      </p:sp>
    </p:spTree>
    <p:extLst>
      <p:ext uri="{BB962C8B-B14F-4D97-AF65-F5344CB8AC3E}">
        <p14:creationId xmlns:p14="http://schemas.microsoft.com/office/powerpoint/2010/main" val="128468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http://www.nmfs.noaa.gov/pr/images/cetaceans/narw_nefsc.jpg"/>
          <p:cNvPicPr>
            <a:picLocks noChangeAspect="1" noChangeArrowheads="1"/>
          </p:cNvPicPr>
          <p:nvPr/>
        </p:nvPicPr>
        <p:blipFill>
          <a:blip r:embed="rId3" cstate="print"/>
          <a:srcRect/>
          <a:stretch>
            <a:fillRect/>
          </a:stretch>
        </p:blipFill>
        <p:spPr bwMode="auto">
          <a:xfrm>
            <a:off x="-304800" y="-76200"/>
            <a:ext cx="9829800" cy="7048686"/>
          </a:xfrm>
          <a:prstGeom prst="rect">
            <a:avLst/>
          </a:prstGeom>
          <a:noFill/>
        </p:spPr>
      </p:pic>
      <p:sp>
        <p:nvSpPr>
          <p:cNvPr id="5" name="TextBox 4"/>
          <p:cNvSpPr txBox="1"/>
          <p:nvPr/>
        </p:nvSpPr>
        <p:spPr>
          <a:xfrm>
            <a:off x="914400" y="152400"/>
            <a:ext cx="2286000" cy="261610"/>
          </a:xfrm>
          <a:prstGeom prst="rect">
            <a:avLst/>
          </a:prstGeom>
          <a:noFill/>
        </p:spPr>
        <p:txBody>
          <a:bodyPr wrap="square" rtlCol="0">
            <a:spAutoFit/>
          </a:bodyPr>
          <a:lstStyle/>
          <a:p>
            <a:r>
              <a:rPr lang="en-US" sz="1100" i="1" dirty="0">
                <a:solidFill>
                  <a:schemeClr val="bg1"/>
                </a:solidFill>
              </a:rPr>
              <a:t>Photo credit: NOAA</a:t>
            </a:r>
          </a:p>
        </p:txBody>
      </p:sp>
    </p:spTree>
    <p:extLst>
      <p:ext uri="{BB962C8B-B14F-4D97-AF65-F5344CB8AC3E}">
        <p14:creationId xmlns:p14="http://schemas.microsoft.com/office/powerpoint/2010/main" val="319402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50" y="152400"/>
            <a:ext cx="9260150" cy="1143000"/>
          </a:xfrm>
        </p:spPr>
        <p:txBody>
          <a:bodyPr>
            <a:noAutofit/>
          </a:bodyPr>
          <a:lstStyle/>
          <a:p>
            <a:r>
              <a:rPr lang="en-US" b="1" dirty="0">
                <a:solidFill>
                  <a:srgbClr val="002060"/>
                </a:solidFill>
              </a:rPr>
              <a:t>How do we study movement</a:t>
            </a:r>
            <a:br>
              <a:rPr lang="en-US" b="1" dirty="0">
                <a:solidFill>
                  <a:srgbClr val="002060"/>
                </a:solidFill>
              </a:rPr>
            </a:br>
            <a:r>
              <a:rPr lang="en-US" b="1" dirty="0">
                <a:solidFill>
                  <a:srgbClr val="002060"/>
                </a:solidFill>
              </a:rPr>
              <a:t> of right whales?</a:t>
            </a:r>
          </a:p>
        </p:txBody>
      </p:sp>
      <p:sp>
        <p:nvSpPr>
          <p:cNvPr id="3" name="Content Placeholder 2"/>
          <p:cNvSpPr>
            <a:spLocks noGrp="1"/>
          </p:cNvSpPr>
          <p:nvPr>
            <p:ph idx="1"/>
          </p:nvPr>
        </p:nvSpPr>
        <p:spPr/>
        <p:txBody>
          <a:bodyPr/>
          <a:lstStyle/>
          <a:p>
            <a:r>
              <a:rPr lang="en-US" b="1" dirty="0">
                <a:solidFill>
                  <a:srgbClr val="002060"/>
                </a:solidFill>
              </a:rPr>
              <a:t>Aerial surveys</a:t>
            </a:r>
          </a:p>
          <a:p>
            <a:pPr marL="968375" lvl="1" indent="-511175">
              <a:buFont typeface="Arial" pitchFamily="34" charset="0"/>
              <a:buChar char="•"/>
            </a:pPr>
            <a:r>
              <a:rPr lang="en-US" b="1" dirty="0">
                <a:solidFill>
                  <a:srgbClr val="002060"/>
                </a:solidFill>
              </a:rPr>
              <a:t>Mostly in Cape Cod area in summer and Georgia/Florida area in winter.</a:t>
            </a:r>
          </a:p>
          <a:p>
            <a:pPr lvl="1"/>
            <a:endParaRPr lang="en-US" dirty="0"/>
          </a:p>
        </p:txBody>
      </p:sp>
      <p:pic>
        <p:nvPicPr>
          <p:cNvPr id="1026" name="Picture 2" descr="NOAA 57, EG Twin Otter aircraft"/>
          <p:cNvPicPr>
            <a:picLocks noChangeAspect="1" noChangeArrowheads="1"/>
          </p:cNvPicPr>
          <p:nvPr/>
        </p:nvPicPr>
        <p:blipFill>
          <a:blip r:embed="rId3" cstate="print"/>
          <a:srcRect/>
          <a:stretch>
            <a:fillRect/>
          </a:stretch>
        </p:blipFill>
        <p:spPr bwMode="auto">
          <a:xfrm>
            <a:off x="5715000" y="3152312"/>
            <a:ext cx="3352800" cy="2514600"/>
          </a:xfrm>
          <a:prstGeom prst="rect">
            <a:avLst/>
          </a:prstGeom>
          <a:noFill/>
          <a:ln w="38100">
            <a:solidFill>
              <a:srgbClr val="002060"/>
            </a:solidFill>
          </a:ln>
        </p:spPr>
      </p:pic>
      <p:sp>
        <p:nvSpPr>
          <p:cNvPr id="5" name="TextBox 4"/>
          <p:cNvSpPr txBox="1"/>
          <p:nvPr/>
        </p:nvSpPr>
        <p:spPr>
          <a:xfrm>
            <a:off x="6118048" y="5148590"/>
            <a:ext cx="1752600" cy="261610"/>
          </a:xfrm>
          <a:prstGeom prst="rect">
            <a:avLst/>
          </a:prstGeom>
          <a:noFill/>
        </p:spPr>
        <p:txBody>
          <a:bodyPr wrap="square" rtlCol="0">
            <a:spAutoFit/>
          </a:bodyPr>
          <a:lstStyle/>
          <a:p>
            <a:r>
              <a:rPr lang="en-US" sz="1100" b="1" i="1" dirty="0">
                <a:solidFill>
                  <a:schemeClr val="bg1"/>
                </a:solidFill>
              </a:rPr>
              <a:t>Photo credit: NOAA</a:t>
            </a:r>
          </a:p>
        </p:txBody>
      </p:sp>
      <p:pic>
        <p:nvPicPr>
          <p:cNvPr id="6" name="Picture 5" descr="Plane-Jim.jpg"/>
          <p:cNvPicPr>
            <a:picLocks noChangeAspect="1"/>
          </p:cNvPicPr>
          <p:nvPr/>
        </p:nvPicPr>
        <p:blipFill>
          <a:blip r:embed="rId4" cstate="print"/>
          <a:srcRect l="18333" t="7778" r="41666" b="56667"/>
          <a:stretch>
            <a:fillRect/>
          </a:stretch>
        </p:blipFill>
        <p:spPr>
          <a:xfrm>
            <a:off x="69396" y="3304712"/>
            <a:ext cx="3318471" cy="2212314"/>
          </a:xfrm>
          <a:prstGeom prst="rect">
            <a:avLst/>
          </a:prstGeom>
          <a:ln w="38100">
            <a:solidFill>
              <a:srgbClr val="002060"/>
            </a:solidFill>
          </a:ln>
        </p:spPr>
      </p:pic>
      <p:sp>
        <p:nvSpPr>
          <p:cNvPr id="7" name="TextBox 6"/>
          <p:cNvSpPr txBox="1"/>
          <p:nvPr/>
        </p:nvSpPr>
        <p:spPr>
          <a:xfrm>
            <a:off x="0" y="5300990"/>
            <a:ext cx="2819400" cy="261610"/>
          </a:xfrm>
          <a:prstGeom prst="rect">
            <a:avLst/>
          </a:prstGeom>
          <a:noFill/>
        </p:spPr>
        <p:txBody>
          <a:bodyPr wrap="square" rtlCol="0">
            <a:spAutoFit/>
          </a:bodyPr>
          <a:lstStyle/>
          <a:p>
            <a:r>
              <a:rPr lang="en-US" sz="1100" b="1" i="1" dirty="0">
                <a:solidFill>
                  <a:schemeClr val="bg1"/>
                </a:solidFill>
              </a:rPr>
              <a:t>Photo credit: Maia McGuire</a:t>
            </a:r>
          </a:p>
        </p:txBody>
      </p:sp>
      <p:pic>
        <p:nvPicPr>
          <p:cNvPr id="1028" name="Picture 4" descr="http://1.bp.blogspot.com/-bv56sWaoHeI/TsGWqzA-w4I/AAAAAAAAAEk/6EkwnhxhifE/s400/survey%2Baircraft.JPG"/>
          <p:cNvPicPr>
            <a:picLocks noChangeAspect="1" noChangeArrowheads="1"/>
          </p:cNvPicPr>
          <p:nvPr/>
        </p:nvPicPr>
        <p:blipFill>
          <a:blip r:embed="rId5" cstate="print"/>
          <a:srcRect l="28000" t="21053" r="22000" b="18797"/>
          <a:stretch>
            <a:fillRect/>
          </a:stretch>
        </p:blipFill>
        <p:spPr bwMode="auto">
          <a:xfrm>
            <a:off x="3124200" y="4173238"/>
            <a:ext cx="2822361" cy="2257888"/>
          </a:xfrm>
          <a:prstGeom prst="rect">
            <a:avLst/>
          </a:prstGeom>
          <a:noFill/>
          <a:ln w="38100">
            <a:solidFill>
              <a:srgbClr val="002060"/>
            </a:solidFill>
          </a:ln>
        </p:spPr>
      </p:pic>
      <p:sp>
        <p:nvSpPr>
          <p:cNvPr id="9" name="TextBox 8"/>
          <p:cNvSpPr txBox="1"/>
          <p:nvPr/>
        </p:nvSpPr>
        <p:spPr>
          <a:xfrm>
            <a:off x="3124345" y="6172200"/>
            <a:ext cx="2895600" cy="261610"/>
          </a:xfrm>
          <a:prstGeom prst="rect">
            <a:avLst/>
          </a:prstGeom>
          <a:noFill/>
        </p:spPr>
        <p:txBody>
          <a:bodyPr wrap="square" rtlCol="0">
            <a:spAutoFit/>
          </a:bodyPr>
          <a:lstStyle/>
          <a:p>
            <a:r>
              <a:rPr lang="en-US" sz="1100" b="1" i="1" dirty="0">
                <a:solidFill>
                  <a:schemeClr val="bg1"/>
                </a:solidFill>
              </a:rPr>
              <a:t>Photo credit: New England Aquarium</a:t>
            </a:r>
          </a:p>
        </p:txBody>
      </p:sp>
    </p:spTree>
    <p:extLst>
      <p:ext uri="{BB962C8B-B14F-4D97-AF65-F5344CB8AC3E}">
        <p14:creationId xmlns:p14="http://schemas.microsoft.com/office/powerpoint/2010/main" val="3239228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1.bp.blogspot.com/_9fR2pwoKKwE/TUsevnOZHzI/AAAAAAAAAC0/rfY4qgJATXc/s1600/Monica%252BJess%2Bw_%2Bbinocs.jpg"/>
          <p:cNvPicPr>
            <a:picLocks noChangeAspect="1" noChangeArrowheads="1"/>
          </p:cNvPicPr>
          <p:nvPr/>
        </p:nvPicPr>
        <p:blipFill>
          <a:blip r:embed="rId3" cstate="print"/>
          <a:srcRect/>
          <a:stretch>
            <a:fillRect/>
          </a:stretch>
        </p:blipFill>
        <p:spPr bwMode="auto">
          <a:xfrm>
            <a:off x="265928" y="2590800"/>
            <a:ext cx="4871084" cy="3653314"/>
          </a:xfrm>
          <a:prstGeom prst="rect">
            <a:avLst/>
          </a:prstGeom>
          <a:noFill/>
          <a:ln w="38100">
            <a:solidFill>
              <a:srgbClr val="002060"/>
            </a:solidFill>
          </a:ln>
        </p:spPr>
      </p:pic>
      <p:sp>
        <p:nvSpPr>
          <p:cNvPr id="5" name="TextBox 4"/>
          <p:cNvSpPr txBox="1"/>
          <p:nvPr/>
        </p:nvSpPr>
        <p:spPr>
          <a:xfrm>
            <a:off x="793611" y="2600297"/>
            <a:ext cx="3510916" cy="261610"/>
          </a:xfrm>
          <a:prstGeom prst="rect">
            <a:avLst/>
          </a:prstGeom>
          <a:noFill/>
        </p:spPr>
        <p:txBody>
          <a:bodyPr wrap="square" rtlCol="0">
            <a:spAutoFit/>
          </a:bodyPr>
          <a:lstStyle/>
          <a:p>
            <a:r>
              <a:rPr lang="en-US" sz="1100" b="1" i="1" dirty="0">
                <a:solidFill>
                  <a:schemeClr val="bg1"/>
                </a:solidFill>
              </a:rPr>
              <a:t>Photo credit: New England Aquarium</a:t>
            </a:r>
          </a:p>
        </p:txBody>
      </p:sp>
      <p:pic>
        <p:nvPicPr>
          <p:cNvPr id="6" name="Picture 5" descr="spotters-Frank Gromling.jpg"/>
          <p:cNvPicPr>
            <a:picLocks noChangeAspect="1"/>
          </p:cNvPicPr>
          <p:nvPr/>
        </p:nvPicPr>
        <p:blipFill>
          <a:blip r:embed="rId4" cstate="print"/>
          <a:stretch>
            <a:fillRect/>
          </a:stretch>
        </p:blipFill>
        <p:spPr>
          <a:xfrm>
            <a:off x="4114800" y="228600"/>
            <a:ext cx="4775200" cy="3581400"/>
          </a:xfrm>
          <a:prstGeom prst="rect">
            <a:avLst/>
          </a:prstGeom>
          <a:ln w="38100">
            <a:solidFill>
              <a:srgbClr val="002060"/>
            </a:solidFill>
          </a:ln>
        </p:spPr>
      </p:pic>
      <p:sp>
        <p:nvSpPr>
          <p:cNvPr id="7" name="TextBox 6"/>
          <p:cNvSpPr txBox="1"/>
          <p:nvPr/>
        </p:nvSpPr>
        <p:spPr>
          <a:xfrm>
            <a:off x="4114800" y="238097"/>
            <a:ext cx="2971800" cy="261610"/>
          </a:xfrm>
          <a:prstGeom prst="rect">
            <a:avLst/>
          </a:prstGeom>
          <a:noFill/>
        </p:spPr>
        <p:txBody>
          <a:bodyPr wrap="square" rtlCol="0">
            <a:spAutoFit/>
          </a:bodyPr>
          <a:lstStyle/>
          <a:p>
            <a:r>
              <a:rPr lang="en-US" sz="1100" b="1" i="1" dirty="0">
                <a:solidFill>
                  <a:schemeClr val="bg1"/>
                </a:solidFill>
              </a:rPr>
              <a:t>Photo credit: Frank </a:t>
            </a:r>
            <a:r>
              <a:rPr lang="en-US" sz="1100" b="1" i="1" dirty="0" err="1">
                <a:solidFill>
                  <a:schemeClr val="bg1"/>
                </a:solidFill>
              </a:rPr>
              <a:t>Gromling</a:t>
            </a:r>
            <a:endParaRPr lang="en-US" sz="1100" b="1" i="1" dirty="0">
              <a:solidFill>
                <a:schemeClr val="bg1"/>
              </a:solidFill>
            </a:endParaRPr>
          </a:p>
        </p:txBody>
      </p:sp>
    </p:spTree>
    <p:extLst>
      <p:ext uri="{BB962C8B-B14F-4D97-AF65-F5344CB8AC3E}">
        <p14:creationId xmlns:p14="http://schemas.microsoft.com/office/powerpoint/2010/main" val="63138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Using Technology to Track Whales</a:t>
            </a:r>
          </a:p>
        </p:txBody>
      </p:sp>
      <p:sp>
        <p:nvSpPr>
          <p:cNvPr id="3" name="Content Placeholder 2"/>
          <p:cNvSpPr>
            <a:spLocks noGrp="1"/>
          </p:cNvSpPr>
          <p:nvPr>
            <p:ph idx="1"/>
          </p:nvPr>
        </p:nvSpPr>
        <p:spPr>
          <a:xfrm>
            <a:off x="1219200" y="5029200"/>
            <a:ext cx="7086600" cy="1219200"/>
          </a:xfrm>
        </p:spPr>
        <p:txBody>
          <a:bodyPr/>
          <a:lstStyle/>
          <a:p>
            <a:r>
              <a:rPr lang="en-US" b="1" dirty="0">
                <a:solidFill>
                  <a:srgbClr val="002060"/>
                </a:solidFill>
              </a:rPr>
              <a:t>Satellite tags</a:t>
            </a:r>
          </a:p>
          <a:p>
            <a:r>
              <a:rPr lang="en-US" b="1" dirty="0">
                <a:solidFill>
                  <a:srgbClr val="002060"/>
                </a:solidFill>
                <a:hlinkClick r:id="rId3"/>
              </a:rPr>
              <a:t>Whale tagging video</a:t>
            </a:r>
            <a:endParaRPr lang="en-US" b="1" dirty="0">
              <a:solidFill>
                <a:srgbClr val="002060"/>
              </a:solidFill>
            </a:endParaRPr>
          </a:p>
        </p:txBody>
      </p:sp>
      <p:pic>
        <p:nvPicPr>
          <p:cNvPr id="31746" name="Picture 2"/>
          <p:cNvPicPr>
            <a:picLocks noChangeAspect="1" noChangeArrowheads="1"/>
          </p:cNvPicPr>
          <p:nvPr/>
        </p:nvPicPr>
        <p:blipFill>
          <a:blip r:embed="rId4" cstate="print"/>
          <a:srcRect/>
          <a:stretch>
            <a:fillRect/>
          </a:stretch>
        </p:blipFill>
        <p:spPr bwMode="auto">
          <a:xfrm>
            <a:off x="2514600" y="1295400"/>
            <a:ext cx="5235604" cy="3490403"/>
          </a:xfrm>
          <a:prstGeom prst="rect">
            <a:avLst/>
          </a:prstGeom>
          <a:noFill/>
          <a:ln w="38100" cmpd="sng">
            <a:solidFill>
              <a:srgbClr val="002060"/>
            </a:solidFill>
            <a:miter lim="800000"/>
            <a:headEnd/>
            <a:tailEnd/>
          </a:ln>
          <a:effectLst/>
        </p:spPr>
      </p:pic>
      <p:sp>
        <p:nvSpPr>
          <p:cNvPr id="4" name="TextBox 3"/>
          <p:cNvSpPr txBox="1"/>
          <p:nvPr/>
        </p:nvSpPr>
        <p:spPr>
          <a:xfrm>
            <a:off x="2514600" y="1295400"/>
            <a:ext cx="5638800" cy="430887"/>
          </a:xfrm>
          <a:prstGeom prst="rect">
            <a:avLst/>
          </a:prstGeom>
          <a:noFill/>
        </p:spPr>
        <p:txBody>
          <a:bodyPr wrap="square" rtlCol="0">
            <a:spAutoFit/>
          </a:bodyPr>
          <a:lstStyle/>
          <a:p>
            <a:r>
              <a:rPr lang="en-US" sz="1100" b="1" i="1" dirty="0">
                <a:solidFill>
                  <a:srgbClr val="002060"/>
                </a:solidFill>
              </a:rPr>
              <a:t>Photo credit: </a:t>
            </a:r>
            <a:r>
              <a:rPr lang="en-US" sz="1100" b="1" i="1" dirty="0" err="1">
                <a:solidFill>
                  <a:srgbClr val="002060"/>
                </a:solidFill>
              </a:rPr>
              <a:t>Stellwagen</a:t>
            </a:r>
            <a:r>
              <a:rPr lang="en-US" sz="1100" b="1" i="1" dirty="0">
                <a:solidFill>
                  <a:srgbClr val="002060"/>
                </a:solidFill>
              </a:rPr>
              <a:t> Bank National Marine Sanctuary photo by Jeremy Winn;</a:t>
            </a:r>
          </a:p>
          <a:p>
            <a:r>
              <a:rPr lang="en-US" sz="1100" b="1" i="1" dirty="0">
                <a:solidFill>
                  <a:srgbClr val="002060"/>
                </a:solidFill>
              </a:rPr>
              <a:t>taken under NOAA Permit #775-1875.</a:t>
            </a:r>
          </a:p>
        </p:txBody>
      </p:sp>
    </p:spTree>
    <p:extLst>
      <p:ext uri="{BB962C8B-B14F-4D97-AF65-F5344CB8AC3E}">
        <p14:creationId xmlns:p14="http://schemas.microsoft.com/office/powerpoint/2010/main" val="22531353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12126</TotalTime>
  <Words>2005</Words>
  <Application>Microsoft Office PowerPoint</Application>
  <PresentationFormat>On-screen Show (4:3)</PresentationFormat>
  <Paragraphs>84</Paragraphs>
  <Slides>13</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Custom Design</vt:lpstr>
      <vt:lpstr>Office Theme</vt:lpstr>
      <vt:lpstr>Lesson 13: Right Whale Migration</vt:lpstr>
      <vt:lpstr>What is migration?</vt:lpstr>
      <vt:lpstr>Where do right whales go?</vt:lpstr>
      <vt:lpstr>Why do pregnant right whales go south to have their calves?</vt:lpstr>
      <vt:lpstr>What are the other right whales doing in the winter months?</vt:lpstr>
      <vt:lpstr>PowerPoint Presentation</vt:lpstr>
      <vt:lpstr>How do we study movement  of right whales?</vt:lpstr>
      <vt:lpstr>PowerPoint Presentation</vt:lpstr>
      <vt:lpstr>Using Technology to Track Whales</vt:lpstr>
      <vt:lpstr>PowerPoint Presentation</vt:lpstr>
      <vt:lpstr>Listening for Whales</vt:lpstr>
      <vt:lpstr>What does a right whale  sound like?</vt:lpstr>
      <vt:lpstr>Let’s review</vt:lpstr>
    </vt:vector>
  </TitlesOfParts>
  <Company>SERO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Cheryl Bonnes</dc:creator>
  <cp:lastModifiedBy>Maia McGuire</cp:lastModifiedBy>
  <cp:revision>656</cp:revision>
  <dcterms:created xsi:type="dcterms:W3CDTF">2013-01-28T18:56:33Z</dcterms:created>
  <dcterms:modified xsi:type="dcterms:W3CDTF">2019-10-11T17:30:45Z</dcterms:modified>
</cp:coreProperties>
</file>